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8" r:id="rId3"/>
    <p:sldId id="263" r:id="rId4"/>
    <p:sldId id="406" r:id="rId5"/>
    <p:sldId id="407" r:id="rId6"/>
    <p:sldId id="421" r:id="rId7"/>
    <p:sldId id="422" r:id="rId8"/>
    <p:sldId id="348" r:id="rId9"/>
    <p:sldId id="420" r:id="rId10"/>
    <p:sldId id="408" r:id="rId11"/>
    <p:sldId id="424" r:id="rId12"/>
    <p:sldId id="425" r:id="rId13"/>
    <p:sldId id="404" r:id="rId14"/>
    <p:sldId id="419" r:id="rId15"/>
    <p:sldId id="296" r:id="rId16"/>
    <p:sldId id="413" r:id="rId17"/>
    <p:sldId id="423" r:id="rId1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Inter" panose="020B0604020202020204" charset="0"/>
      <p:regular r:id="rId22"/>
      <p:bold r:id="rId23"/>
    </p:embeddedFont>
    <p:embeddedFont>
      <p:font typeface="Passion One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EE51418D-17AB-454C-AB2A-812C4B5C7E02}">
          <p14:sldIdLst>
            <p14:sldId id="256"/>
            <p14:sldId id="258"/>
            <p14:sldId id="263"/>
            <p14:sldId id="406"/>
            <p14:sldId id="407"/>
            <p14:sldId id="421"/>
            <p14:sldId id="422"/>
            <p14:sldId id="348"/>
            <p14:sldId id="420"/>
            <p14:sldId id="408"/>
            <p14:sldId id="424"/>
            <p14:sldId id="425"/>
            <p14:sldId id="404"/>
            <p14:sldId id="419"/>
            <p14:sldId id="296"/>
            <p14:sldId id="413"/>
            <p14:sldId id="4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5ECE"/>
    <a:srgbClr val="8585FF"/>
    <a:srgbClr val="FF3300"/>
    <a:srgbClr val="B348D4"/>
    <a:srgbClr val="8EC1F0"/>
    <a:srgbClr val="FF6600"/>
    <a:srgbClr val="D27FE9"/>
    <a:srgbClr val="2B2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26FB32-F7FC-487B-85AC-C574C193B3DC}">
  <a:tblStyle styleId="{C626FB32-F7FC-487B-85AC-C574C193B3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73" autoAdjust="0"/>
  </p:normalViewPr>
  <p:slideViewPr>
    <p:cSldViewPr snapToGrid="0">
      <p:cViewPr varScale="1">
        <p:scale>
          <a:sx n="142" d="100"/>
          <a:sy n="142" d="100"/>
        </p:scale>
        <p:origin x="1173" y="-58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E320D42-E999-C5D4-D173-EB7E28B9C1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9B479B7-35B1-F53F-6DEF-BBD881B34F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85AF0-E509-4B4F-A3EB-66793A3B56C5}" type="datetimeFigureOut">
              <a:rPr lang="fr-FR" smtClean="0"/>
              <a:t>26/02/2025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2F8567-4F1A-0F64-F99B-6A2D4481C8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F1014F-83BC-DA7F-C69A-49F5A23F4B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C76FA-848B-4A65-BF1C-8756B59B23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0651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465E3-7D9F-EBAF-3D69-501B28AC8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8672B13-999F-A474-F92F-58708B176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6C221F6-22A1-93CE-9D8B-91EC91F7B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0207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FA4B1-4148-353E-C9B4-A7B9BB922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A9D93D4-A563-0252-3C3D-589B1A194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9E2BC7D-BEFB-29BD-C3BD-B30EF292B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0375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D4B08-3F57-5F8A-FF09-9FF54D525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9B40A93-C8FC-B9E8-2EAA-A0BFADCF2F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3FF4444-B2B4-07DE-F0ED-E37AF5956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6082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61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C5029137-47B6-294D-DBAE-1B16AF697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e1d838b627_4_100:notes">
            <a:extLst>
              <a:ext uri="{FF2B5EF4-FFF2-40B4-BE49-F238E27FC236}">
                <a16:creationId xmlns:a16="http://schemas.microsoft.com/office/drawing/2014/main" id="{851B4C68-BD10-A2E5-060D-ABD6B3DA34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e1d838b627_4_100:notes">
            <a:extLst>
              <a:ext uri="{FF2B5EF4-FFF2-40B4-BE49-F238E27FC236}">
                <a16:creationId xmlns:a16="http://schemas.microsoft.com/office/drawing/2014/main" id="{9F783A7D-FEA9-609E-070D-1EDBBFC6E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864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C7D57-88EA-01BC-C98B-844606F06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BD87ADC-C640-D257-6A7C-BC1DF9ABE9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AEC71FF-66F0-5BC7-76B5-39F37AF6C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8119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CDEA2-44DA-1E41-4789-D2131A702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EC3C901-6E5D-491F-3E6F-352E5E6FC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CE67C0C-3CED-3E75-B20C-5243B1E7C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4749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681DF-829B-984F-AF5C-32915208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A12B66A-FA99-AE37-2DAF-16CA2ED1B9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C988D1-248C-2967-55A8-00D7652A8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192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181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D5313-82FE-A934-B268-B79FE33D7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29DF8D2-D362-E1BE-D03E-0AAEF3626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26C641E-AAA7-1306-DA20-DB1928D3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840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545187" y="2539113"/>
            <a:ext cx="2909077" cy="290907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7073900" y="4334213"/>
            <a:ext cx="2909077" cy="290907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90650" y="-73963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8488469" y="990668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31847" y="3177967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2700000">
            <a:off x="8734960" y="342095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-2700000">
            <a:off x="8734956" y="47086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2700000">
            <a:off x="3258027" y="294804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-2700000">
            <a:off x="2091794" y="4654300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2700000">
            <a:off x="266135" y="189449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6495722" y="171242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5548472" y="4814317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14850" y="1577788"/>
            <a:ext cx="55143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430150" y="3547500"/>
            <a:ext cx="4283700" cy="450000"/>
          </a:xfrm>
          <a:prstGeom prst="rect">
            <a:avLst/>
          </a:prstGeom>
          <a:solidFill>
            <a:srgbClr val="B348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 idx="2"/>
          </p:nvPr>
        </p:nvSpPr>
        <p:spPr>
          <a:xfrm>
            <a:off x="6938575" y="552675"/>
            <a:ext cx="1492200" cy="450000"/>
          </a:xfrm>
          <a:prstGeom prst="rect">
            <a:avLst/>
          </a:prstGeom>
          <a:solidFill>
            <a:srgbClr val="B348D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F633828-791C-CC24-F29E-6C724ADE5B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879AAF9-3231-9674-DA27-03601FCCB6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720075" y="1229900"/>
            <a:ext cx="4149300" cy="26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2"/>
          </p:nvPr>
        </p:nvSpPr>
        <p:spPr>
          <a:xfrm>
            <a:off x="5258200" y="1229900"/>
            <a:ext cx="3165900" cy="3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9"/>
          <p:cNvSpPr/>
          <p:nvPr/>
        </p:nvSpPr>
        <p:spPr>
          <a:xfrm>
            <a:off x="-1066000" y="4148624"/>
            <a:ext cx="2318705" cy="2318705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9"/>
          <p:cNvSpPr/>
          <p:nvPr/>
        </p:nvSpPr>
        <p:spPr>
          <a:xfrm rot="-2700000">
            <a:off x="8725469" y="4535350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9"/>
          <p:cNvSpPr/>
          <p:nvPr/>
        </p:nvSpPr>
        <p:spPr>
          <a:xfrm rot="5400000">
            <a:off x="7832400" y="516812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9"/>
          <p:cNvSpPr/>
          <p:nvPr/>
        </p:nvSpPr>
        <p:spPr>
          <a:xfrm rot="-2700000">
            <a:off x="248002" y="2229704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3253647" y="48010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-1253581" y="-1661857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 rot="-2700000">
            <a:off x="2499794" y="1318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8D2C48B-8BB3-6D22-B697-037CF18858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802C9D-2794-FD88-7A9A-CE88E6D2E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>
            <a:spLocks noGrp="1"/>
          </p:cNvSpPr>
          <p:nvPr>
            <p:ph type="subTitle" idx="1"/>
          </p:nvPr>
        </p:nvSpPr>
        <p:spPr>
          <a:xfrm>
            <a:off x="4938050" y="2727754"/>
            <a:ext cx="33462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2EC1D82-9254-CFAA-1869-0CF600C7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7DB4FA-20CA-9A73-958E-D39215C6FE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subTitle" idx="1"/>
          </p:nvPr>
        </p:nvSpPr>
        <p:spPr>
          <a:xfrm>
            <a:off x="3780475" y="1545650"/>
            <a:ext cx="46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3780475" y="1212500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3"/>
          </p:nvPr>
        </p:nvSpPr>
        <p:spPr>
          <a:xfrm>
            <a:off x="3780475" y="2716013"/>
            <a:ext cx="46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4"/>
          </p:nvPr>
        </p:nvSpPr>
        <p:spPr>
          <a:xfrm>
            <a:off x="3780475" y="2382863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5"/>
          </p:nvPr>
        </p:nvSpPr>
        <p:spPr>
          <a:xfrm>
            <a:off x="3780475" y="3886375"/>
            <a:ext cx="46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6"/>
          </p:nvPr>
        </p:nvSpPr>
        <p:spPr>
          <a:xfrm>
            <a:off x="3780475" y="3553225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-1159675" y="3421300"/>
            <a:ext cx="2592501" cy="2592501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4591750" y="-412263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2"/>
          <p:cNvSpPr/>
          <p:nvPr/>
        </p:nvSpPr>
        <p:spPr>
          <a:xfrm rot="-2700000">
            <a:off x="8806072" y="412724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2"/>
          <p:cNvSpPr/>
          <p:nvPr/>
        </p:nvSpPr>
        <p:spPr>
          <a:xfrm rot="-2700000">
            <a:off x="8737815" y="56792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2"/>
          <p:cNvSpPr/>
          <p:nvPr/>
        </p:nvSpPr>
        <p:spPr>
          <a:xfrm rot="-2700000">
            <a:off x="2888948" y="474213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2"/>
          <p:cNvSpPr/>
          <p:nvPr/>
        </p:nvSpPr>
        <p:spPr>
          <a:xfrm rot="-2700000">
            <a:off x="180556" y="2793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346285" y="225305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22"/>
          <p:cNvGrpSpPr/>
          <p:nvPr/>
        </p:nvGrpSpPr>
        <p:grpSpPr>
          <a:xfrm>
            <a:off x="4121021" y="-456934"/>
            <a:ext cx="901968" cy="901968"/>
            <a:chOff x="1350404" y="-3124999"/>
            <a:chExt cx="1570279" cy="1570279"/>
          </a:xfrm>
        </p:grpSpPr>
        <p:sp>
          <p:nvSpPr>
            <p:cNvPr id="251" name="Google Shape;251;p22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8B47C9C-94AE-BE86-0D4B-F4ADD7C41C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F2F17A6-C276-3098-EF02-7766BC66B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>
            <a:spLocks noGrp="1"/>
          </p:cNvSpPr>
          <p:nvPr>
            <p:ph type="subTitle" idx="1"/>
          </p:nvPr>
        </p:nvSpPr>
        <p:spPr>
          <a:xfrm>
            <a:off x="1647700" y="1527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idx="2" hasCustomPrompt="1"/>
          </p:nvPr>
        </p:nvSpPr>
        <p:spPr>
          <a:xfrm>
            <a:off x="796200" y="1270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3"/>
          </p:nvPr>
        </p:nvSpPr>
        <p:spPr>
          <a:xfrm>
            <a:off x="1647700" y="1194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4"/>
          </p:nvPr>
        </p:nvSpPr>
        <p:spPr>
          <a:xfrm>
            <a:off x="1647700" y="2392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title" idx="5" hasCustomPrompt="1"/>
          </p:nvPr>
        </p:nvSpPr>
        <p:spPr>
          <a:xfrm>
            <a:off x="796200" y="2135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6"/>
          </p:nvPr>
        </p:nvSpPr>
        <p:spPr>
          <a:xfrm>
            <a:off x="1647700" y="2059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7"/>
          </p:nvPr>
        </p:nvSpPr>
        <p:spPr>
          <a:xfrm>
            <a:off x="1647700" y="3257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title" idx="8" hasCustomPrompt="1"/>
          </p:nvPr>
        </p:nvSpPr>
        <p:spPr>
          <a:xfrm>
            <a:off x="796200" y="3000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23"/>
          <p:cNvSpPr txBox="1">
            <a:spLocks noGrp="1"/>
          </p:cNvSpPr>
          <p:nvPr>
            <p:ph type="subTitle" idx="9"/>
          </p:nvPr>
        </p:nvSpPr>
        <p:spPr>
          <a:xfrm>
            <a:off x="1647700" y="2924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" name="Google Shape;266;p23"/>
          <p:cNvSpPr txBox="1">
            <a:spLocks noGrp="1"/>
          </p:cNvSpPr>
          <p:nvPr>
            <p:ph type="subTitle" idx="13"/>
          </p:nvPr>
        </p:nvSpPr>
        <p:spPr>
          <a:xfrm>
            <a:off x="1647700" y="4122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3"/>
          <p:cNvSpPr txBox="1">
            <a:spLocks noGrp="1"/>
          </p:cNvSpPr>
          <p:nvPr>
            <p:ph type="title" idx="14" hasCustomPrompt="1"/>
          </p:nvPr>
        </p:nvSpPr>
        <p:spPr>
          <a:xfrm>
            <a:off x="796200" y="3865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23"/>
          <p:cNvSpPr txBox="1">
            <a:spLocks noGrp="1"/>
          </p:cNvSpPr>
          <p:nvPr>
            <p:ph type="subTitle" idx="15"/>
          </p:nvPr>
        </p:nvSpPr>
        <p:spPr>
          <a:xfrm>
            <a:off x="1647700" y="3789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9" name="Google Shape;269;p23"/>
          <p:cNvSpPr/>
          <p:nvPr/>
        </p:nvSpPr>
        <p:spPr>
          <a:xfrm>
            <a:off x="-1584350" y="287197"/>
            <a:ext cx="2181807" cy="218180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3"/>
          <p:cNvSpPr/>
          <p:nvPr/>
        </p:nvSpPr>
        <p:spPr>
          <a:xfrm rot="5400000">
            <a:off x="7650425" y="3747962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" name="Google Shape;271;p23"/>
          <p:cNvGrpSpPr/>
          <p:nvPr/>
        </p:nvGrpSpPr>
        <p:grpSpPr>
          <a:xfrm>
            <a:off x="7809396" y="3638666"/>
            <a:ext cx="901968" cy="901968"/>
            <a:chOff x="1350404" y="-3124999"/>
            <a:chExt cx="1570279" cy="1570279"/>
          </a:xfrm>
        </p:grpSpPr>
        <p:sp>
          <p:nvSpPr>
            <p:cNvPr id="272" name="Google Shape;272;p23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p23"/>
          <p:cNvSpPr/>
          <p:nvPr/>
        </p:nvSpPr>
        <p:spPr>
          <a:xfrm rot="-2700000">
            <a:off x="242648" y="432258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3"/>
          <p:cNvSpPr/>
          <p:nvPr/>
        </p:nvSpPr>
        <p:spPr>
          <a:xfrm rot="-2700000">
            <a:off x="5260819" y="484103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3"/>
          <p:cNvSpPr/>
          <p:nvPr/>
        </p:nvSpPr>
        <p:spPr>
          <a:xfrm>
            <a:off x="251447" y="81075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3"/>
          <p:cNvSpPr/>
          <p:nvPr/>
        </p:nvSpPr>
        <p:spPr>
          <a:xfrm rot="-2700000">
            <a:off x="8687852" y="25622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3"/>
          <p:cNvSpPr/>
          <p:nvPr/>
        </p:nvSpPr>
        <p:spPr>
          <a:xfrm rot="-2700000">
            <a:off x="4121110" y="10237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69EC991-24C2-2EEE-5965-1AF809B241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1D3B419-7613-BB5C-4E32-D614F14B10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/>
          <p:nvPr/>
        </p:nvSpPr>
        <p:spPr>
          <a:xfrm>
            <a:off x="-753977" y="3910975"/>
            <a:ext cx="2489827" cy="248982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6"/>
          <p:cNvGrpSpPr/>
          <p:nvPr/>
        </p:nvGrpSpPr>
        <p:grpSpPr>
          <a:xfrm>
            <a:off x="295975" y="4188655"/>
            <a:ext cx="1694813" cy="830678"/>
            <a:chOff x="-215300" y="3851305"/>
            <a:chExt cx="1694813" cy="830678"/>
          </a:xfrm>
        </p:grpSpPr>
        <p:sp>
          <p:nvSpPr>
            <p:cNvPr id="321" name="Google Shape;321;p26"/>
            <p:cNvSpPr/>
            <p:nvPr/>
          </p:nvSpPr>
          <p:spPr>
            <a:xfrm>
              <a:off x="861887" y="3947362"/>
              <a:ext cx="215345" cy="4222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323" name="Google Shape;323;p26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6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6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6" name="Google Shape;326;p26"/>
            <p:cNvSpPr/>
            <p:nvPr/>
          </p:nvSpPr>
          <p:spPr>
            <a:xfrm>
              <a:off x="-85801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294020" y="4210340"/>
              <a:ext cx="105745" cy="471557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48397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1053745" y="4472133"/>
              <a:ext cx="105745" cy="209628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1243698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-32968" y="4087783"/>
              <a:ext cx="1329975" cy="42031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-61417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128536" y="4354614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318446" y="418938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508356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698309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893172" y="4336368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1078172" y="4457909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1268082" y="4046253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26"/>
          <p:cNvSpPr/>
          <p:nvPr/>
        </p:nvSpPr>
        <p:spPr>
          <a:xfrm rot="-2700000">
            <a:off x="7679247" y="18329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6"/>
          <p:cNvSpPr/>
          <p:nvPr/>
        </p:nvSpPr>
        <p:spPr>
          <a:xfrm rot="-2700000">
            <a:off x="422294" y="567925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6"/>
          <p:cNvSpPr/>
          <p:nvPr/>
        </p:nvSpPr>
        <p:spPr>
          <a:xfrm rot="-2700000">
            <a:off x="8760102" y="35938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6"/>
          <p:cNvSpPr/>
          <p:nvPr/>
        </p:nvSpPr>
        <p:spPr>
          <a:xfrm rot="-2700000">
            <a:off x="228123" y="304080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6"/>
          <p:cNvSpPr/>
          <p:nvPr/>
        </p:nvSpPr>
        <p:spPr>
          <a:xfrm rot="-2700000">
            <a:off x="4242256" y="47461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6"/>
          <p:cNvSpPr/>
          <p:nvPr/>
        </p:nvSpPr>
        <p:spPr>
          <a:xfrm>
            <a:off x="3199535" y="1921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0" name="Google Shape;350;p26"/>
          <p:cNvGrpSpPr/>
          <p:nvPr/>
        </p:nvGrpSpPr>
        <p:grpSpPr>
          <a:xfrm>
            <a:off x="8430783" y="1741366"/>
            <a:ext cx="901968" cy="901968"/>
            <a:chOff x="1350404" y="-3124999"/>
            <a:chExt cx="1570279" cy="1570279"/>
          </a:xfrm>
        </p:grpSpPr>
        <p:sp>
          <p:nvSpPr>
            <p:cNvPr id="351" name="Google Shape;351;p26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26"/>
          <p:cNvSpPr/>
          <p:nvPr/>
        </p:nvSpPr>
        <p:spPr>
          <a:xfrm>
            <a:off x="4407973" y="-1942300"/>
            <a:ext cx="2489827" cy="248982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rgbClr val="B34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6"/>
          <p:cNvSpPr/>
          <p:nvPr/>
        </p:nvSpPr>
        <p:spPr>
          <a:xfrm>
            <a:off x="8146410" y="47549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F8F2400-983D-759B-92A3-868444B3BC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88E49A-AD25-9AF2-EA96-6CD0406FA0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0D40D3F-D04C-828D-8756-0907EF5CD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546828-7064-BB73-A298-68B12C6DA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EBAE7C-CE1A-4DD3-A897-AF1D455BE96E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5" r:id="rId3"/>
    <p:sldLayoutId id="2147483668" r:id="rId4"/>
    <p:sldLayoutId id="2147483669" r:id="rId5"/>
    <p:sldLayoutId id="214748367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slide" Target="slide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 txBox="1">
            <a:spLocks noGrp="1"/>
          </p:cNvSpPr>
          <p:nvPr>
            <p:ph type="ctrTitle"/>
          </p:nvPr>
        </p:nvSpPr>
        <p:spPr>
          <a:xfrm>
            <a:off x="1814850" y="1577788"/>
            <a:ext cx="55143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AI Engineer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Soutenance 9</a:t>
            </a:r>
          </a:p>
        </p:txBody>
      </p:sp>
      <p:sp>
        <p:nvSpPr>
          <p:cNvPr id="395" name="Google Shape;395;p31"/>
          <p:cNvSpPr txBox="1">
            <a:spLocks noGrp="1"/>
          </p:cNvSpPr>
          <p:nvPr>
            <p:ph type="subTitle" idx="1"/>
          </p:nvPr>
        </p:nvSpPr>
        <p:spPr>
          <a:xfrm>
            <a:off x="2261937" y="3475648"/>
            <a:ext cx="4537623" cy="5667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400" dirty="0">
                <a:solidFill>
                  <a:schemeClr val="bg1"/>
                </a:solidFill>
              </a:rPr>
              <a:t>Projet 9 :</a:t>
            </a:r>
            <a:br>
              <a:rPr lang="en" sz="1400" dirty="0">
                <a:solidFill>
                  <a:schemeClr val="bg1"/>
                </a:solidFill>
              </a:rPr>
            </a:br>
            <a:r>
              <a:rPr lang="fr-FR" sz="1400" i="0" dirty="0">
                <a:solidFill>
                  <a:schemeClr val="bg1"/>
                </a:solidFill>
                <a:effectLst/>
                <a:latin typeface="Inter" panose="020B0604020202020204" charset="0"/>
              </a:rPr>
              <a:t>Développez une preuve de concept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396" name="Google Shape;396;p31"/>
          <p:cNvGrpSpPr/>
          <p:nvPr/>
        </p:nvGrpSpPr>
        <p:grpSpPr>
          <a:xfrm>
            <a:off x="8118467" y="4032000"/>
            <a:ext cx="1098804" cy="732535"/>
            <a:chOff x="8118467" y="4032000"/>
            <a:chExt cx="1098804" cy="732535"/>
          </a:xfrm>
        </p:grpSpPr>
        <p:sp>
          <p:nvSpPr>
            <p:cNvPr id="397" name="Google Shape;397;p31"/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31"/>
          <p:cNvGrpSpPr/>
          <p:nvPr/>
        </p:nvGrpSpPr>
        <p:grpSpPr>
          <a:xfrm>
            <a:off x="1062846" y="290916"/>
            <a:ext cx="901968" cy="901968"/>
            <a:chOff x="1350404" y="-3124999"/>
            <a:chExt cx="1570279" cy="1570279"/>
          </a:xfrm>
        </p:grpSpPr>
        <p:sp>
          <p:nvSpPr>
            <p:cNvPr id="435" name="Google Shape;435;p31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31"/>
          <p:cNvSpPr txBox="1">
            <a:spLocks noGrp="1"/>
          </p:cNvSpPr>
          <p:nvPr>
            <p:ph type="ctrTitle" idx="2"/>
          </p:nvPr>
        </p:nvSpPr>
        <p:spPr>
          <a:xfrm>
            <a:off x="6197600" y="552675"/>
            <a:ext cx="2470268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2025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440" name="Google Shape;440;p31"/>
          <p:cNvGrpSpPr/>
          <p:nvPr/>
        </p:nvGrpSpPr>
        <p:grpSpPr>
          <a:xfrm>
            <a:off x="4060641" y="362469"/>
            <a:ext cx="1022706" cy="830413"/>
            <a:chOff x="7329141" y="362469"/>
            <a:chExt cx="1022706" cy="830413"/>
          </a:xfrm>
        </p:grpSpPr>
        <p:sp>
          <p:nvSpPr>
            <p:cNvPr id="441" name="Google Shape;441;p31"/>
            <p:cNvSpPr/>
            <p:nvPr/>
          </p:nvSpPr>
          <p:spPr>
            <a:xfrm>
              <a:off x="7329141" y="362469"/>
              <a:ext cx="1022706" cy="830413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7479397" y="507863"/>
              <a:ext cx="275878" cy="490191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3" name="Google Shape;443;p31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444" name="Google Shape;444;p31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" name="Google Shape;446;p31"/>
            <p:cNvSpPr/>
            <p:nvPr/>
          </p:nvSpPr>
          <p:spPr>
            <a:xfrm>
              <a:off x="7755275" y="507863"/>
              <a:ext cx="222402" cy="439126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7918481" y="577354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7986379" y="855683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8078706" y="664248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8078706" y="691415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8078706" y="718541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8078706" y="946989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8078706" y="974156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8078706" y="1001323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31"/>
          <p:cNvGrpSpPr/>
          <p:nvPr/>
        </p:nvGrpSpPr>
        <p:grpSpPr>
          <a:xfrm>
            <a:off x="-215300" y="3851305"/>
            <a:ext cx="1694813" cy="830678"/>
            <a:chOff x="-215300" y="3851305"/>
            <a:chExt cx="1694813" cy="830678"/>
          </a:xfrm>
        </p:grpSpPr>
        <p:sp>
          <p:nvSpPr>
            <p:cNvPr id="456" name="Google Shape;456;p31"/>
            <p:cNvSpPr/>
            <p:nvPr/>
          </p:nvSpPr>
          <p:spPr>
            <a:xfrm>
              <a:off x="861887" y="3947362"/>
              <a:ext cx="215268" cy="422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31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458" name="Google Shape;458;p31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1" name="Google Shape;461;p31"/>
            <p:cNvSpPr/>
            <p:nvPr/>
          </p:nvSpPr>
          <p:spPr>
            <a:xfrm>
              <a:off x="-85801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294020" y="4210340"/>
              <a:ext cx="105708" cy="471388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483972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053745" y="4472133"/>
              <a:ext cx="105708" cy="209553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243698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-32968" y="4087783"/>
              <a:ext cx="1329498" cy="42016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-61417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128536" y="4354614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18446" y="418938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08356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698309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893172" y="4336368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078172" y="4457909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68082" y="4046253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10179;p65">
            <a:extLst>
              <a:ext uri="{FF2B5EF4-FFF2-40B4-BE49-F238E27FC236}">
                <a16:creationId xmlns:a16="http://schemas.microsoft.com/office/drawing/2014/main" id="{408B4890-0C7D-94AD-1BC1-65502B52FC87}"/>
              </a:ext>
            </a:extLst>
          </p:cNvPr>
          <p:cNvGrpSpPr/>
          <p:nvPr/>
        </p:nvGrpSpPr>
        <p:grpSpPr>
          <a:xfrm>
            <a:off x="4158514" y="4297865"/>
            <a:ext cx="774341" cy="566787"/>
            <a:chOff x="5733194" y="2431718"/>
            <a:chExt cx="446826" cy="327059"/>
          </a:xfrm>
          <a:solidFill>
            <a:srgbClr val="FFC000"/>
          </a:solidFill>
        </p:grpSpPr>
        <p:sp>
          <p:nvSpPr>
            <p:cNvPr id="3" name="Google Shape;10180;p65">
              <a:extLst>
                <a:ext uri="{FF2B5EF4-FFF2-40B4-BE49-F238E27FC236}">
                  <a16:creationId xmlns:a16="http://schemas.microsoft.com/office/drawing/2014/main" id="{F1BC62E1-89B2-BAE8-02B0-6CC174B70056}"/>
                </a:ext>
              </a:extLst>
            </p:cNvPr>
            <p:cNvSpPr/>
            <p:nvPr/>
          </p:nvSpPr>
          <p:spPr>
            <a:xfrm>
              <a:off x="6032946" y="2474145"/>
              <a:ext cx="56112" cy="20115"/>
            </a:xfrm>
            <a:custGeom>
              <a:avLst/>
              <a:gdLst/>
              <a:ahLst/>
              <a:cxnLst/>
              <a:rect l="l" t="t" r="r" b="b"/>
              <a:pathLst>
                <a:path w="1763" h="63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441" y="417"/>
                    <a:pt x="1108" y="453"/>
                    <a:pt x="1429" y="620"/>
                  </a:cubicBezTo>
                  <a:cubicBezTo>
                    <a:pt x="1465" y="632"/>
                    <a:pt x="1489" y="632"/>
                    <a:pt x="1525" y="632"/>
                  </a:cubicBezTo>
                  <a:cubicBezTo>
                    <a:pt x="1596" y="632"/>
                    <a:pt x="1668" y="584"/>
                    <a:pt x="1703" y="513"/>
                  </a:cubicBezTo>
                  <a:cubicBezTo>
                    <a:pt x="1763" y="417"/>
                    <a:pt x="1727" y="298"/>
                    <a:pt x="1632" y="239"/>
                  </a:cubicBezTo>
                  <a:cubicBezTo>
                    <a:pt x="1156" y="1"/>
                    <a:pt x="263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181;p65">
              <a:extLst>
                <a:ext uri="{FF2B5EF4-FFF2-40B4-BE49-F238E27FC236}">
                  <a16:creationId xmlns:a16="http://schemas.microsoft.com/office/drawing/2014/main" id="{B926F445-5D7C-13E6-DA83-290B1F031944}"/>
                </a:ext>
              </a:extLst>
            </p:cNvPr>
            <p:cNvSpPr/>
            <p:nvPr/>
          </p:nvSpPr>
          <p:spPr>
            <a:xfrm>
              <a:off x="5733194" y="2431718"/>
              <a:ext cx="446826" cy="327059"/>
            </a:xfrm>
            <a:custGeom>
              <a:avLst/>
              <a:gdLst/>
              <a:ahLst/>
              <a:cxnLst/>
              <a:rect l="l" t="t" r="r" b="b"/>
              <a:pathLst>
                <a:path w="14039" h="10276" extrusionOk="0">
                  <a:moveTo>
                    <a:pt x="11621" y="655"/>
                  </a:moveTo>
                  <a:lnTo>
                    <a:pt x="11621" y="1500"/>
                  </a:lnTo>
                  <a:cubicBezTo>
                    <a:pt x="11621" y="1631"/>
                    <a:pt x="11598" y="1762"/>
                    <a:pt x="11538" y="1905"/>
                  </a:cubicBezTo>
                  <a:lnTo>
                    <a:pt x="11431" y="2108"/>
                  </a:lnTo>
                  <a:cubicBezTo>
                    <a:pt x="11419" y="2143"/>
                    <a:pt x="11419" y="2167"/>
                    <a:pt x="11419" y="2203"/>
                  </a:cubicBezTo>
                  <a:lnTo>
                    <a:pt x="11419" y="2631"/>
                  </a:lnTo>
                  <a:cubicBezTo>
                    <a:pt x="11419" y="2929"/>
                    <a:pt x="11300" y="3215"/>
                    <a:pt x="11074" y="3429"/>
                  </a:cubicBezTo>
                  <a:cubicBezTo>
                    <a:pt x="10858" y="3634"/>
                    <a:pt x="10599" y="3751"/>
                    <a:pt x="10317" y="3751"/>
                  </a:cubicBezTo>
                  <a:cubicBezTo>
                    <a:pt x="10303" y="3751"/>
                    <a:pt x="10290" y="3751"/>
                    <a:pt x="10276" y="3751"/>
                  </a:cubicBezTo>
                  <a:cubicBezTo>
                    <a:pt x="9657" y="3739"/>
                    <a:pt x="9181" y="3215"/>
                    <a:pt x="9181" y="2584"/>
                  </a:cubicBezTo>
                  <a:lnTo>
                    <a:pt x="9181" y="2203"/>
                  </a:lnTo>
                  <a:cubicBezTo>
                    <a:pt x="9181" y="2167"/>
                    <a:pt x="9181" y="2143"/>
                    <a:pt x="9169" y="2108"/>
                  </a:cubicBezTo>
                  <a:lnTo>
                    <a:pt x="9038" y="1857"/>
                  </a:lnTo>
                  <a:cubicBezTo>
                    <a:pt x="8990" y="1762"/>
                    <a:pt x="8966" y="1667"/>
                    <a:pt x="8966" y="1560"/>
                  </a:cubicBezTo>
                  <a:lnTo>
                    <a:pt x="8966" y="1548"/>
                  </a:lnTo>
                  <a:cubicBezTo>
                    <a:pt x="8966" y="1048"/>
                    <a:pt x="9359" y="655"/>
                    <a:pt x="9859" y="655"/>
                  </a:cubicBezTo>
                  <a:close/>
                  <a:moveTo>
                    <a:pt x="4156" y="429"/>
                  </a:moveTo>
                  <a:cubicBezTo>
                    <a:pt x="4513" y="429"/>
                    <a:pt x="4823" y="560"/>
                    <a:pt x="5061" y="822"/>
                  </a:cubicBezTo>
                  <a:cubicBezTo>
                    <a:pt x="5299" y="1072"/>
                    <a:pt x="5442" y="1417"/>
                    <a:pt x="5478" y="1786"/>
                  </a:cubicBezTo>
                  <a:cubicBezTo>
                    <a:pt x="5513" y="2215"/>
                    <a:pt x="5656" y="3108"/>
                    <a:pt x="5847" y="3643"/>
                  </a:cubicBezTo>
                  <a:lnTo>
                    <a:pt x="5835" y="3643"/>
                  </a:lnTo>
                  <a:cubicBezTo>
                    <a:pt x="5525" y="3762"/>
                    <a:pt x="4882" y="3941"/>
                    <a:pt x="4132" y="3941"/>
                  </a:cubicBezTo>
                  <a:cubicBezTo>
                    <a:pt x="4077" y="3944"/>
                    <a:pt x="4021" y="3945"/>
                    <a:pt x="3967" y="3945"/>
                  </a:cubicBezTo>
                  <a:cubicBezTo>
                    <a:pt x="3330" y="3945"/>
                    <a:pt x="2762" y="3765"/>
                    <a:pt x="2477" y="3655"/>
                  </a:cubicBezTo>
                  <a:cubicBezTo>
                    <a:pt x="2656" y="3108"/>
                    <a:pt x="2799" y="2215"/>
                    <a:pt x="2835" y="1786"/>
                  </a:cubicBezTo>
                  <a:cubicBezTo>
                    <a:pt x="2858" y="1417"/>
                    <a:pt x="3013" y="1072"/>
                    <a:pt x="3251" y="822"/>
                  </a:cubicBezTo>
                  <a:cubicBezTo>
                    <a:pt x="3501" y="560"/>
                    <a:pt x="3811" y="429"/>
                    <a:pt x="4156" y="429"/>
                  </a:cubicBezTo>
                  <a:close/>
                  <a:moveTo>
                    <a:pt x="10752" y="4096"/>
                  </a:moveTo>
                  <a:cubicBezTo>
                    <a:pt x="10752" y="4155"/>
                    <a:pt x="10764" y="4215"/>
                    <a:pt x="10776" y="4274"/>
                  </a:cubicBezTo>
                  <a:lnTo>
                    <a:pt x="10609" y="4429"/>
                  </a:lnTo>
                  <a:cubicBezTo>
                    <a:pt x="10526" y="4524"/>
                    <a:pt x="10419" y="4572"/>
                    <a:pt x="10300" y="4572"/>
                  </a:cubicBezTo>
                  <a:cubicBezTo>
                    <a:pt x="10181" y="4572"/>
                    <a:pt x="10062" y="4524"/>
                    <a:pt x="9990" y="4429"/>
                  </a:cubicBezTo>
                  <a:lnTo>
                    <a:pt x="9823" y="4274"/>
                  </a:lnTo>
                  <a:cubicBezTo>
                    <a:pt x="9835" y="4215"/>
                    <a:pt x="9859" y="4155"/>
                    <a:pt x="9859" y="4096"/>
                  </a:cubicBezTo>
                  <a:cubicBezTo>
                    <a:pt x="9990" y="4132"/>
                    <a:pt x="10121" y="4167"/>
                    <a:pt x="10252" y="4167"/>
                  </a:cubicBezTo>
                  <a:lnTo>
                    <a:pt x="10300" y="4167"/>
                  </a:lnTo>
                  <a:cubicBezTo>
                    <a:pt x="10455" y="4167"/>
                    <a:pt x="10609" y="4132"/>
                    <a:pt x="10752" y="4096"/>
                  </a:cubicBezTo>
                  <a:close/>
                  <a:moveTo>
                    <a:pt x="4692" y="4358"/>
                  </a:moveTo>
                  <a:cubicBezTo>
                    <a:pt x="4763" y="4524"/>
                    <a:pt x="4918" y="4644"/>
                    <a:pt x="5097" y="4691"/>
                  </a:cubicBezTo>
                  <a:lnTo>
                    <a:pt x="5835" y="4894"/>
                  </a:lnTo>
                  <a:cubicBezTo>
                    <a:pt x="6025" y="4953"/>
                    <a:pt x="6168" y="5132"/>
                    <a:pt x="6168" y="5322"/>
                  </a:cubicBezTo>
                  <a:lnTo>
                    <a:pt x="6168" y="7251"/>
                  </a:lnTo>
                  <a:cubicBezTo>
                    <a:pt x="6168" y="7501"/>
                    <a:pt x="5954" y="7692"/>
                    <a:pt x="5716" y="7692"/>
                  </a:cubicBezTo>
                  <a:lnTo>
                    <a:pt x="5704" y="7692"/>
                  </a:lnTo>
                  <a:lnTo>
                    <a:pt x="5704" y="6144"/>
                  </a:lnTo>
                  <a:cubicBezTo>
                    <a:pt x="5668" y="5787"/>
                    <a:pt x="5394" y="5501"/>
                    <a:pt x="5025" y="5501"/>
                  </a:cubicBezTo>
                  <a:lnTo>
                    <a:pt x="3275" y="5501"/>
                  </a:lnTo>
                  <a:cubicBezTo>
                    <a:pt x="2918" y="5501"/>
                    <a:pt x="2632" y="5787"/>
                    <a:pt x="2632" y="6144"/>
                  </a:cubicBezTo>
                  <a:lnTo>
                    <a:pt x="2632" y="7692"/>
                  </a:lnTo>
                  <a:lnTo>
                    <a:pt x="2620" y="7692"/>
                  </a:lnTo>
                  <a:cubicBezTo>
                    <a:pt x="2370" y="7692"/>
                    <a:pt x="2180" y="7489"/>
                    <a:pt x="2180" y="7251"/>
                  </a:cubicBezTo>
                  <a:lnTo>
                    <a:pt x="2180" y="5322"/>
                  </a:lnTo>
                  <a:cubicBezTo>
                    <a:pt x="2180" y="5132"/>
                    <a:pt x="2311" y="4941"/>
                    <a:pt x="2501" y="4894"/>
                  </a:cubicBezTo>
                  <a:lnTo>
                    <a:pt x="3251" y="4691"/>
                  </a:lnTo>
                  <a:cubicBezTo>
                    <a:pt x="3430" y="4644"/>
                    <a:pt x="3561" y="4524"/>
                    <a:pt x="3644" y="4358"/>
                  </a:cubicBezTo>
                  <a:cubicBezTo>
                    <a:pt x="3811" y="4370"/>
                    <a:pt x="3989" y="4394"/>
                    <a:pt x="4168" y="4394"/>
                  </a:cubicBezTo>
                  <a:cubicBezTo>
                    <a:pt x="4347" y="4394"/>
                    <a:pt x="4525" y="4370"/>
                    <a:pt x="4692" y="4358"/>
                  </a:cubicBezTo>
                  <a:close/>
                  <a:moveTo>
                    <a:pt x="10526" y="5906"/>
                  </a:moveTo>
                  <a:cubicBezTo>
                    <a:pt x="10538" y="5906"/>
                    <a:pt x="10538" y="5906"/>
                    <a:pt x="10538" y="5918"/>
                  </a:cubicBezTo>
                  <a:lnTo>
                    <a:pt x="10538" y="7680"/>
                  </a:lnTo>
                  <a:cubicBezTo>
                    <a:pt x="10538" y="7692"/>
                    <a:pt x="10538" y="7692"/>
                    <a:pt x="10526" y="7692"/>
                  </a:cubicBezTo>
                  <a:lnTo>
                    <a:pt x="7895" y="7692"/>
                  </a:lnTo>
                  <a:cubicBezTo>
                    <a:pt x="7871" y="7692"/>
                    <a:pt x="7871" y="7692"/>
                    <a:pt x="7871" y="7680"/>
                  </a:cubicBezTo>
                  <a:lnTo>
                    <a:pt x="7871" y="5918"/>
                  </a:lnTo>
                  <a:lnTo>
                    <a:pt x="10526" y="5906"/>
                  </a:lnTo>
                  <a:close/>
                  <a:moveTo>
                    <a:pt x="11050" y="4596"/>
                  </a:moveTo>
                  <a:lnTo>
                    <a:pt x="11228" y="4691"/>
                  </a:lnTo>
                  <a:lnTo>
                    <a:pt x="11967" y="4894"/>
                  </a:lnTo>
                  <a:cubicBezTo>
                    <a:pt x="12157" y="4953"/>
                    <a:pt x="12300" y="5132"/>
                    <a:pt x="12300" y="5322"/>
                  </a:cubicBezTo>
                  <a:lnTo>
                    <a:pt x="12300" y="7251"/>
                  </a:lnTo>
                  <a:cubicBezTo>
                    <a:pt x="12300" y="7501"/>
                    <a:pt x="12086" y="7692"/>
                    <a:pt x="11848" y="7692"/>
                  </a:cubicBezTo>
                  <a:lnTo>
                    <a:pt x="10955" y="7692"/>
                  </a:lnTo>
                  <a:lnTo>
                    <a:pt x="10955" y="7680"/>
                  </a:lnTo>
                  <a:lnTo>
                    <a:pt x="10955" y="7227"/>
                  </a:lnTo>
                  <a:lnTo>
                    <a:pt x="11621" y="7227"/>
                  </a:lnTo>
                  <a:cubicBezTo>
                    <a:pt x="11740" y="7227"/>
                    <a:pt x="11836" y="7144"/>
                    <a:pt x="11836" y="7025"/>
                  </a:cubicBezTo>
                  <a:lnTo>
                    <a:pt x="11836" y="5715"/>
                  </a:lnTo>
                  <a:cubicBezTo>
                    <a:pt x="11836" y="5596"/>
                    <a:pt x="11740" y="5501"/>
                    <a:pt x="11621" y="5501"/>
                  </a:cubicBezTo>
                  <a:cubicBezTo>
                    <a:pt x="11502" y="5501"/>
                    <a:pt x="11419" y="5596"/>
                    <a:pt x="11419" y="5715"/>
                  </a:cubicBezTo>
                  <a:lnTo>
                    <a:pt x="11419" y="6834"/>
                  </a:lnTo>
                  <a:lnTo>
                    <a:pt x="10955" y="6834"/>
                  </a:lnTo>
                  <a:lnTo>
                    <a:pt x="10955" y="5941"/>
                  </a:lnTo>
                  <a:cubicBezTo>
                    <a:pt x="10955" y="5691"/>
                    <a:pt x="10764" y="5525"/>
                    <a:pt x="10538" y="5525"/>
                  </a:cubicBezTo>
                  <a:lnTo>
                    <a:pt x="8335" y="5525"/>
                  </a:lnTo>
                  <a:lnTo>
                    <a:pt x="8335" y="5322"/>
                  </a:lnTo>
                  <a:lnTo>
                    <a:pt x="8299" y="5322"/>
                  </a:lnTo>
                  <a:cubicBezTo>
                    <a:pt x="8299" y="5132"/>
                    <a:pt x="8442" y="4941"/>
                    <a:pt x="8633" y="4894"/>
                  </a:cubicBezTo>
                  <a:lnTo>
                    <a:pt x="9383" y="4691"/>
                  </a:lnTo>
                  <a:cubicBezTo>
                    <a:pt x="9442" y="4667"/>
                    <a:pt x="9490" y="4644"/>
                    <a:pt x="9562" y="4596"/>
                  </a:cubicBezTo>
                  <a:lnTo>
                    <a:pt x="9693" y="4727"/>
                  </a:lnTo>
                  <a:cubicBezTo>
                    <a:pt x="9859" y="4894"/>
                    <a:pt x="10062" y="4989"/>
                    <a:pt x="10300" y="4989"/>
                  </a:cubicBezTo>
                  <a:cubicBezTo>
                    <a:pt x="10526" y="4989"/>
                    <a:pt x="10752" y="4894"/>
                    <a:pt x="10907" y="4727"/>
                  </a:cubicBezTo>
                  <a:lnTo>
                    <a:pt x="11050" y="4596"/>
                  </a:lnTo>
                  <a:close/>
                  <a:moveTo>
                    <a:pt x="2632" y="8108"/>
                  </a:moveTo>
                  <a:lnTo>
                    <a:pt x="2632" y="8573"/>
                  </a:lnTo>
                  <a:lnTo>
                    <a:pt x="846" y="8573"/>
                  </a:lnTo>
                  <a:lnTo>
                    <a:pt x="846" y="8108"/>
                  </a:lnTo>
                  <a:close/>
                  <a:moveTo>
                    <a:pt x="13157" y="8108"/>
                  </a:moveTo>
                  <a:lnTo>
                    <a:pt x="13157" y="8573"/>
                  </a:lnTo>
                  <a:lnTo>
                    <a:pt x="5668" y="8573"/>
                  </a:lnTo>
                  <a:lnTo>
                    <a:pt x="5668" y="8108"/>
                  </a:lnTo>
                  <a:close/>
                  <a:moveTo>
                    <a:pt x="5049" y="5906"/>
                  </a:moveTo>
                  <a:cubicBezTo>
                    <a:pt x="5180" y="5906"/>
                    <a:pt x="5287" y="6013"/>
                    <a:pt x="5287" y="6144"/>
                  </a:cubicBezTo>
                  <a:lnTo>
                    <a:pt x="5287" y="9001"/>
                  </a:lnTo>
                  <a:lnTo>
                    <a:pt x="3049" y="9001"/>
                  </a:lnTo>
                  <a:lnTo>
                    <a:pt x="3049" y="6144"/>
                  </a:lnTo>
                  <a:cubicBezTo>
                    <a:pt x="3049" y="6013"/>
                    <a:pt x="3156" y="5906"/>
                    <a:pt x="3287" y="5906"/>
                  </a:cubicBezTo>
                  <a:close/>
                  <a:moveTo>
                    <a:pt x="4168" y="0"/>
                  </a:moveTo>
                  <a:cubicBezTo>
                    <a:pt x="3239" y="0"/>
                    <a:pt x="2501" y="738"/>
                    <a:pt x="2430" y="1738"/>
                  </a:cubicBezTo>
                  <a:cubicBezTo>
                    <a:pt x="2394" y="2155"/>
                    <a:pt x="2263" y="2989"/>
                    <a:pt x="2084" y="3477"/>
                  </a:cubicBezTo>
                  <a:cubicBezTo>
                    <a:pt x="2037" y="3584"/>
                    <a:pt x="2049" y="3703"/>
                    <a:pt x="2096" y="3810"/>
                  </a:cubicBezTo>
                  <a:cubicBezTo>
                    <a:pt x="2144" y="3905"/>
                    <a:pt x="2239" y="3989"/>
                    <a:pt x="2334" y="4024"/>
                  </a:cubicBezTo>
                  <a:cubicBezTo>
                    <a:pt x="2513" y="4084"/>
                    <a:pt x="2811" y="4179"/>
                    <a:pt x="3156" y="4251"/>
                  </a:cubicBezTo>
                  <a:cubicBezTo>
                    <a:pt x="3144" y="4251"/>
                    <a:pt x="3144" y="4251"/>
                    <a:pt x="3120" y="4263"/>
                  </a:cubicBezTo>
                  <a:lnTo>
                    <a:pt x="2382" y="4477"/>
                  </a:lnTo>
                  <a:cubicBezTo>
                    <a:pt x="2013" y="4584"/>
                    <a:pt x="1751" y="4917"/>
                    <a:pt x="1751" y="5310"/>
                  </a:cubicBezTo>
                  <a:lnTo>
                    <a:pt x="1751" y="7227"/>
                  </a:lnTo>
                  <a:cubicBezTo>
                    <a:pt x="1751" y="7394"/>
                    <a:pt x="1799" y="7561"/>
                    <a:pt x="1894" y="7680"/>
                  </a:cubicBezTo>
                  <a:lnTo>
                    <a:pt x="203" y="7680"/>
                  </a:lnTo>
                  <a:cubicBezTo>
                    <a:pt x="84" y="7680"/>
                    <a:pt x="1" y="7763"/>
                    <a:pt x="1" y="7882"/>
                  </a:cubicBezTo>
                  <a:cubicBezTo>
                    <a:pt x="1" y="8001"/>
                    <a:pt x="84" y="8096"/>
                    <a:pt x="203" y="8096"/>
                  </a:cubicBezTo>
                  <a:lnTo>
                    <a:pt x="441" y="8096"/>
                  </a:lnTo>
                  <a:lnTo>
                    <a:pt x="441" y="10073"/>
                  </a:lnTo>
                  <a:cubicBezTo>
                    <a:pt x="441" y="10192"/>
                    <a:pt x="537" y="10275"/>
                    <a:pt x="656" y="10275"/>
                  </a:cubicBezTo>
                  <a:cubicBezTo>
                    <a:pt x="775" y="10275"/>
                    <a:pt x="858" y="10192"/>
                    <a:pt x="858" y="10073"/>
                  </a:cubicBezTo>
                  <a:lnTo>
                    <a:pt x="858" y="8954"/>
                  </a:lnTo>
                  <a:lnTo>
                    <a:pt x="2644" y="8954"/>
                  </a:lnTo>
                  <a:lnTo>
                    <a:pt x="2644" y="10073"/>
                  </a:lnTo>
                  <a:cubicBezTo>
                    <a:pt x="2644" y="10192"/>
                    <a:pt x="2739" y="10275"/>
                    <a:pt x="2858" y="10275"/>
                  </a:cubicBezTo>
                  <a:cubicBezTo>
                    <a:pt x="2977" y="10275"/>
                    <a:pt x="3073" y="10192"/>
                    <a:pt x="3073" y="10073"/>
                  </a:cubicBezTo>
                  <a:lnTo>
                    <a:pt x="3073" y="9406"/>
                  </a:lnTo>
                  <a:lnTo>
                    <a:pt x="5287" y="9406"/>
                  </a:lnTo>
                  <a:lnTo>
                    <a:pt x="5287" y="10073"/>
                  </a:lnTo>
                  <a:cubicBezTo>
                    <a:pt x="5287" y="10192"/>
                    <a:pt x="5371" y="10275"/>
                    <a:pt x="5490" y="10275"/>
                  </a:cubicBezTo>
                  <a:cubicBezTo>
                    <a:pt x="5609" y="10275"/>
                    <a:pt x="5704" y="10192"/>
                    <a:pt x="5704" y="10073"/>
                  </a:cubicBezTo>
                  <a:lnTo>
                    <a:pt x="5704" y="8954"/>
                  </a:lnTo>
                  <a:lnTo>
                    <a:pt x="13169" y="8954"/>
                  </a:lnTo>
                  <a:lnTo>
                    <a:pt x="13169" y="10073"/>
                  </a:lnTo>
                  <a:cubicBezTo>
                    <a:pt x="13169" y="10192"/>
                    <a:pt x="13264" y="10275"/>
                    <a:pt x="13383" y="10275"/>
                  </a:cubicBezTo>
                  <a:cubicBezTo>
                    <a:pt x="13503" y="10275"/>
                    <a:pt x="13586" y="10192"/>
                    <a:pt x="13586" y="10073"/>
                  </a:cubicBezTo>
                  <a:lnTo>
                    <a:pt x="13586" y="8096"/>
                  </a:lnTo>
                  <a:lnTo>
                    <a:pt x="13824" y="8096"/>
                  </a:lnTo>
                  <a:cubicBezTo>
                    <a:pt x="13943" y="8096"/>
                    <a:pt x="14038" y="8001"/>
                    <a:pt x="14038" y="7882"/>
                  </a:cubicBezTo>
                  <a:cubicBezTo>
                    <a:pt x="14003" y="7787"/>
                    <a:pt x="13919" y="7692"/>
                    <a:pt x="13800" y="7692"/>
                  </a:cubicBezTo>
                  <a:lnTo>
                    <a:pt x="12562" y="7692"/>
                  </a:lnTo>
                  <a:cubicBezTo>
                    <a:pt x="12633" y="7561"/>
                    <a:pt x="12693" y="7406"/>
                    <a:pt x="12693" y="7251"/>
                  </a:cubicBezTo>
                  <a:lnTo>
                    <a:pt x="12693" y="5322"/>
                  </a:lnTo>
                  <a:cubicBezTo>
                    <a:pt x="12693" y="4941"/>
                    <a:pt x="12443" y="4596"/>
                    <a:pt x="12074" y="4489"/>
                  </a:cubicBezTo>
                  <a:lnTo>
                    <a:pt x="11324" y="4286"/>
                  </a:lnTo>
                  <a:cubicBezTo>
                    <a:pt x="11228" y="4251"/>
                    <a:pt x="11169" y="4167"/>
                    <a:pt x="11169" y="4060"/>
                  </a:cubicBezTo>
                  <a:lnTo>
                    <a:pt x="11169" y="3893"/>
                  </a:lnTo>
                  <a:cubicBezTo>
                    <a:pt x="11240" y="3858"/>
                    <a:pt x="11300" y="3798"/>
                    <a:pt x="11359" y="3739"/>
                  </a:cubicBezTo>
                  <a:cubicBezTo>
                    <a:pt x="11657" y="3453"/>
                    <a:pt x="11824" y="3060"/>
                    <a:pt x="11824" y="2643"/>
                  </a:cubicBezTo>
                  <a:lnTo>
                    <a:pt x="11824" y="2262"/>
                  </a:lnTo>
                  <a:lnTo>
                    <a:pt x="11895" y="2096"/>
                  </a:lnTo>
                  <a:cubicBezTo>
                    <a:pt x="11979" y="1917"/>
                    <a:pt x="12026" y="1703"/>
                    <a:pt x="12026" y="1512"/>
                  </a:cubicBezTo>
                  <a:lnTo>
                    <a:pt x="12026" y="453"/>
                  </a:lnTo>
                  <a:cubicBezTo>
                    <a:pt x="12026" y="333"/>
                    <a:pt x="11943" y="250"/>
                    <a:pt x="11824" y="250"/>
                  </a:cubicBezTo>
                  <a:lnTo>
                    <a:pt x="9859" y="250"/>
                  </a:lnTo>
                  <a:cubicBezTo>
                    <a:pt x="9145" y="250"/>
                    <a:pt x="8561" y="834"/>
                    <a:pt x="8561" y="1548"/>
                  </a:cubicBezTo>
                  <a:lnTo>
                    <a:pt x="8561" y="1560"/>
                  </a:lnTo>
                  <a:cubicBezTo>
                    <a:pt x="8561" y="1727"/>
                    <a:pt x="8597" y="1881"/>
                    <a:pt x="8680" y="2036"/>
                  </a:cubicBezTo>
                  <a:lnTo>
                    <a:pt x="8788" y="2238"/>
                  </a:lnTo>
                  <a:lnTo>
                    <a:pt x="8788" y="2572"/>
                  </a:lnTo>
                  <a:cubicBezTo>
                    <a:pt x="8788" y="3108"/>
                    <a:pt x="9050" y="3584"/>
                    <a:pt x="9442" y="3870"/>
                  </a:cubicBezTo>
                  <a:lnTo>
                    <a:pt x="9442" y="4048"/>
                  </a:lnTo>
                  <a:cubicBezTo>
                    <a:pt x="9442" y="4143"/>
                    <a:pt x="9359" y="4239"/>
                    <a:pt x="9276" y="4263"/>
                  </a:cubicBezTo>
                  <a:lnTo>
                    <a:pt x="8526" y="4477"/>
                  </a:lnTo>
                  <a:cubicBezTo>
                    <a:pt x="8157" y="4584"/>
                    <a:pt x="7907" y="4917"/>
                    <a:pt x="7907" y="5310"/>
                  </a:cubicBezTo>
                  <a:lnTo>
                    <a:pt x="7907" y="5489"/>
                  </a:lnTo>
                  <a:lnTo>
                    <a:pt x="7895" y="5489"/>
                  </a:lnTo>
                  <a:cubicBezTo>
                    <a:pt x="7657" y="5489"/>
                    <a:pt x="7478" y="5679"/>
                    <a:pt x="7478" y="5906"/>
                  </a:cubicBezTo>
                  <a:lnTo>
                    <a:pt x="7478" y="7656"/>
                  </a:lnTo>
                  <a:lnTo>
                    <a:pt x="7478" y="7680"/>
                  </a:lnTo>
                  <a:lnTo>
                    <a:pt x="6442" y="7680"/>
                  </a:lnTo>
                  <a:cubicBezTo>
                    <a:pt x="6525" y="7537"/>
                    <a:pt x="6585" y="7394"/>
                    <a:pt x="6585" y="7227"/>
                  </a:cubicBezTo>
                  <a:lnTo>
                    <a:pt x="6585" y="5310"/>
                  </a:lnTo>
                  <a:cubicBezTo>
                    <a:pt x="6585" y="4917"/>
                    <a:pt x="6323" y="4584"/>
                    <a:pt x="5954" y="4477"/>
                  </a:cubicBezTo>
                  <a:lnTo>
                    <a:pt x="5216" y="4263"/>
                  </a:lnTo>
                  <a:cubicBezTo>
                    <a:pt x="5192" y="4263"/>
                    <a:pt x="5192" y="4263"/>
                    <a:pt x="5180" y="4251"/>
                  </a:cubicBezTo>
                  <a:cubicBezTo>
                    <a:pt x="5537" y="4179"/>
                    <a:pt x="5823" y="4084"/>
                    <a:pt x="6002" y="4024"/>
                  </a:cubicBezTo>
                  <a:cubicBezTo>
                    <a:pt x="6109" y="3989"/>
                    <a:pt x="6192" y="3905"/>
                    <a:pt x="6240" y="3810"/>
                  </a:cubicBezTo>
                  <a:cubicBezTo>
                    <a:pt x="6287" y="3703"/>
                    <a:pt x="6299" y="3596"/>
                    <a:pt x="6252" y="3477"/>
                  </a:cubicBezTo>
                  <a:cubicBezTo>
                    <a:pt x="6073" y="2977"/>
                    <a:pt x="5942" y="2143"/>
                    <a:pt x="5906" y="1738"/>
                  </a:cubicBezTo>
                  <a:cubicBezTo>
                    <a:pt x="5835" y="738"/>
                    <a:pt x="5097" y="0"/>
                    <a:pt x="4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0182;p65">
              <a:extLst>
                <a:ext uri="{FF2B5EF4-FFF2-40B4-BE49-F238E27FC236}">
                  <a16:creationId xmlns:a16="http://schemas.microsoft.com/office/drawing/2014/main" id="{F9676D2A-54D6-0D65-8CD7-60FDCCFC0027}"/>
                </a:ext>
              </a:extLst>
            </p:cNvPr>
            <p:cNvSpPr/>
            <p:nvPr/>
          </p:nvSpPr>
          <p:spPr>
            <a:xfrm>
              <a:off x="6019323" y="2641653"/>
              <a:ext cx="13272" cy="1327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cubicBezTo>
                    <a:pt x="0" y="322"/>
                    <a:pt x="95" y="417"/>
                    <a:pt x="202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D80D7-F907-411E-E6AC-4696994FF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54F0DE-9649-C8E4-F863-E15CF3445C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10</a:t>
            </a:fld>
            <a:r>
              <a:rPr lang="fr-FR" dirty="0"/>
              <a:t>/15</a:t>
            </a:r>
          </a:p>
        </p:txBody>
      </p:sp>
      <p:sp>
        <p:nvSpPr>
          <p:cNvPr id="6" name="Google Shape;557;p34">
            <a:extLst>
              <a:ext uri="{FF2B5EF4-FFF2-40B4-BE49-F238E27FC236}">
                <a16:creationId xmlns:a16="http://schemas.microsoft.com/office/drawing/2014/main" id="{3E971F1D-5D1C-6134-F07A-EDBFED5BC5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86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05. Résultats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35B34BB-1401-65E6-0B13-995AF2956652}"/>
              </a:ext>
            </a:extLst>
          </p:cNvPr>
          <p:cNvSpPr/>
          <p:nvPr/>
        </p:nvSpPr>
        <p:spPr>
          <a:xfrm>
            <a:off x="1295788" y="1096986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2" name="Google Shape;875;p44">
            <a:extLst>
              <a:ext uri="{FF2B5EF4-FFF2-40B4-BE49-F238E27FC236}">
                <a16:creationId xmlns:a16="http://schemas.microsoft.com/office/drawing/2014/main" id="{D8356912-84E5-EDCD-BF2D-0F846FA1E54A}"/>
              </a:ext>
            </a:extLst>
          </p:cNvPr>
          <p:cNvGrpSpPr/>
          <p:nvPr/>
        </p:nvGrpSpPr>
        <p:grpSpPr>
          <a:xfrm>
            <a:off x="6903626" y="4587031"/>
            <a:ext cx="767917" cy="865566"/>
            <a:chOff x="2594603" y="2081903"/>
            <a:chExt cx="871327" cy="982126"/>
          </a:xfrm>
        </p:grpSpPr>
        <p:sp>
          <p:nvSpPr>
            <p:cNvPr id="13" name="Google Shape;876;p44">
              <a:extLst>
                <a:ext uri="{FF2B5EF4-FFF2-40B4-BE49-F238E27FC236}">
                  <a16:creationId xmlns:a16="http://schemas.microsoft.com/office/drawing/2014/main" id="{A19852D1-0AE3-F0D1-CE3E-80CF0FECDCB2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77;p44">
              <a:extLst>
                <a:ext uri="{FF2B5EF4-FFF2-40B4-BE49-F238E27FC236}">
                  <a16:creationId xmlns:a16="http://schemas.microsoft.com/office/drawing/2014/main" id="{B4F73FD0-D98F-657A-AA18-7B8B42565C0E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78;p44">
              <a:extLst>
                <a:ext uri="{FF2B5EF4-FFF2-40B4-BE49-F238E27FC236}">
                  <a16:creationId xmlns:a16="http://schemas.microsoft.com/office/drawing/2014/main" id="{B0B56AAB-8C8B-E572-E7AB-9CFED8144E73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79;p44">
              <a:extLst>
                <a:ext uri="{FF2B5EF4-FFF2-40B4-BE49-F238E27FC236}">
                  <a16:creationId xmlns:a16="http://schemas.microsoft.com/office/drawing/2014/main" id="{ACC4547C-2587-40CA-4E21-0B308801CDF3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80;p44">
              <a:extLst>
                <a:ext uri="{FF2B5EF4-FFF2-40B4-BE49-F238E27FC236}">
                  <a16:creationId xmlns:a16="http://schemas.microsoft.com/office/drawing/2014/main" id="{C91FFCD7-BB56-BDC5-9A97-C22D9416C814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81;p44">
              <a:extLst>
                <a:ext uri="{FF2B5EF4-FFF2-40B4-BE49-F238E27FC236}">
                  <a16:creationId xmlns:a16="http://schemas.microsoft.com/office/drawing/2014/main" id="{368BFD5E-C28A-E319-CEC1-9076D6E548D0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82;p44">
              <a:extLst>
                <a:ext uri="{FF2B5EF4-FFF2-40B4-BE49-F238E27FC236}">
                  <a16:creationId xmlns:a16="http://schemas.microsoft.com/office/drawing/2014/main" id="{9727004F-ECC3-824C-4C12-26DDACD02C56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83;p44">
              <a:extLst>
                <a:ext uri="{FF2B5EF4-FFF2-40B4-BE49-F238E27FC236}">
                  <a16:creationId xmlns:a16="http://schemas.microsoft.com/office/drawing/2014/main" id="{86CF8768-B52E-BC20-41C8-5D4C3595B530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84;p44">
              <a:extLst>
                <a:ext uri="{FF2B5EF4-FFF2-40B4-BE49-F238E27FC236}">
                  <a16:creationId xmlns:a16="http://schemas.microsoft.com/office/drawing/2014/main" id="{F674F3D4-4AD0-F6AA-9DAD-8DA133E2026E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85;p44">
              <a:extLst>
                <a:ext uri="{FF2B5EF4-FFF2-40B4-BE49-F238E27FC236}">
                  <a16:creationId xmlns:a16="http://schemas.microsoft.com/office/drawing/2014/main" id="{F26294F5-DF7F-090F-6721-3FF97FFAD856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86;p44">
              <a:extLst>
                <a:ext uri="{FF2B5EF4-FFF2-40B4-BE49-F238E27FC236}">
                  <a16:creationId xmlns:a16="http://schemas.microsoft.com/office/drawing/2014/main" id="{020CD94B-5CFE-2CD1-D0AA-D397BB3D8A27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87;p44">
              <a:extLst>
                <a:ext uri="{FF2B5EF4-FFF2-40B4-BE49-F238E27FC236}">
                  <a16:creationId xmlns:a16="http://schemas.microsoft.com/office/drawing/2014/main" id="{3CCD7650-2EA8-EBA9-77C3-6ACD68E17EBE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88;p44">
              <a:extLst>
                <a:ext uri="{FF2B5EF4-FFF2-40B4-BE49-F238E27FC236}">
                  <a16:creationId xmlns:a16="http://schemas.microsoft.com/office/drawing/2014/main" id="{8181DC44-2957-20D0-790C-3B51F5663AE5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89;p44">
              <a:extLst>
                <a:ext uri="{FF2B5EF4-FFF2-40B4-BE49-F238E27FC236}">
                  <a16:creationId xmlns:a16="http://schemas.microsoft.com/office/drawing/2014/main" id="{DA5E3F7A-7E57-19A9-B420-67034A8F478C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7A57F9F9-ECD3-F453-27D4-2A86C919D353}"/>
              </a:ext>
            </a:extLst>
          </p:cNvPr>
          <p:cNvSpPr txBox="1">
            <a:spLocks/>
          </p:cNvSpPr>
          <p:nvPr/>
        </p:nvSpPr>
        <p:spPr>
          <a:xfrm>
            <a:off x="1554959" y="943099"/>
            <a:ext cx="7313376" cy="140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Courbes d’apprentissage</a:t>
            </a:r>
          </a:p>
          <a:p>
            <a:pPr marL="0" lvl="0" indent="0"/>
            <a:endParaRPr lang="fr-FR" sz="1600" b="1" dirty="0"/>
          </a:p>
          <a:p>
            <a:pPr marL="0" lvl="0" indent="0"/>
            <a:r>
              <a:rPr lang="fr-FR" dirty="0"/>
              <a:t>- ConvNeXt-V2 apprend plus vite et atteint de meilleures performances que ResNet </a:t>
            </a:r>
          </a:p>
          <a:p>
            <a:pPr marL="171450" lvl="0" indent="-171450">
              <a:buFontTx/>
              <a:buChar char="-"/>
            </a:pPr>
            <a:r>
              <a:rPr lang="fr-FR" dirty="0" err="1"/>
              <a:t>Loss</a:t>
            </a:r>
            <a:r>
              <a:rPr lang="fr-FR" dirty="0"/>
              <a:t> plus faible, </a:t>
            </a:r>
            <a:r>
              <a:rPr lang="fr-FR" dirty="0" err="1"/>
              <a:t>IoU</a:t>
            </a:r>
            <a:r>
              <a:rPr lang="fr-FR" dirty="0"/>
              <a:t> et </a:t>
            </a:r>
            <a:r>
              <a:rPr lang="fr-FR" dirty="0" err="1"/>
              <a:t>Dice</a:t>
            </a:r>
            <a:r>
              <a:rPr lang="fr-FR" dirty="0"/>
              <a:t> Score plus élevés.</a:t>
            </a:r>
            <a:endParaRPr lang="fr-FR" b="1" dirty="0"/>
          </a:p>
        </p:txBody>
      </p:sp>
      <p:pic>
        <p:nvPicPr>
          <p:cNvPr id="34" name="Image 33" descr="Une image contenant texte, ligne, diagramme, Police&#10;&#10;Le contenu généré par l’IA peut être incorrect.">
            <a:extLst>
              <a:ext uri="{FF2B5EF4-FFF2-40B4-BE49-F238E27FC236}">
                <a16:creationId xmlns:a16="http://schemas.microsoft.com/office/drawing/2014/main" id="{B9BE672E-C6B7-FE89-B671-FD8D2B925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349049"/>
            <a:ext cx="7518412" cy="205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3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5E845-886F-5170-FA2C-E1D10D867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nombr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37FFBA1F-1BEC-C698-DA46-C9F5961E8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54" y="1718081"/>
            <a:ext cx="6242081" cy="319906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7B8FB37-AC65-E0EB-F36E-C4C36462BE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11</a:t>
            </a:fld>
            <a:r>
              <a:rPr lang="fr-FR" dirty="0"/>
              <a:t>/15</a:t>
            </a:r>
          </a:p>
        </p:txBody>
      </p:sp>
      <p:sp>
        <p:nvSpPr>
          <p:cNvPr id="6" name="Google Shape;557;p34">
            <a:extLst>
              <a:ext uri="{FF2B5EF4-FFF2-40B4-BE49-F238E27FC236}">
                <a16:creationId xmlns:a16="http://schemas.microsoft.com/office/drawing/2014/main" id="{710C0F3C-AFCB-91DB-4782-6B2EBD50F0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86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05. Résultats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57A35A7-E3B8-D3C6-094A-26A3B339B7AF}"/>
              </a:ext>
            </a:extLst>
          </p:cNvPr>
          <p:cNvSpPr/>
          <p:nvPr/>
        </p:nvSpPr>
        <p:spPr>
          <a:xfrm>
            <a:off x="1295788" y="1096986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2" name="Google Shape;875;p44">
            <a:extLst>
              <a:ext uri="{FF2B5EF4-FFF2-40B4-BE49-F238E27FC236}">
                <a16:creationId xmlns:a16="http://schemas.microsoft.com/office/drawing/2014/main" id="{F6468FA6-B63D-E255-FAE1-941288597B19}"/>
              </a:ext>
            </a:extLst>
          </p:cNvPr>
          <p:cNvGrpSpPr/>
          <p:nvPr/>
        </p:nvGrpSpPr>
        <p:grpSpPr>
          <a:xfrm>
            <a:off x="6903626" y="4587031"/>
            <a:ext cx="767917" cy="865566"/>
            <a:chOff x="2594603" y="2081903"/>
            <a:chExt cx="871327" cy="982126"/>
          </a:xfrm>
        </p:grpSpPr>
        <p:sp>
          <p:nvSpPr>
            <p:cNvPr id="13" name="Google Shape;876;p44">
              <a:extLst>
                <a:ext uri="{FF2B5EF4-FFF2-40B4-BE49-F238E27FC236}">
                  <a16:creationId xmlns:a16="http://schemas.microsoft.com/office/drawing/2014/main" id="{50305723-FE2D-A29D-45FC-DAC8A19C252F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77;p44">
              <a:extLst>
                <a:ext uri="{FF2B5EF4-FFF2-40B4-BE49-F238E27FC236}">
                  <a16:creationId xmlns:a16="http://schemas.microsoft.com/office/drawing/2014/main" id="{7450B7F4-EDB7-8AE8-FD91-B3D5EA5ED6FF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78;p44">
              <a:extLst>
                <a:ext uri="{FF2B5EF4-FFF2-40B4-BE49-F238E27FC236}">
                  <a16:creationId xmlns:a16="http://schemas.microsoft.com/office/drawing/2014/main" id="{E2617E6E-D96C-79DB-331E-87DB2532FB7E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79;p44">
              <a:extLst>
                <a:ext uri="{FF2B5EF4-FFF2-40B4-BE49-F238E27FC236}">
                  <a16:creationId xmlns:a16="http://schemas.microsoft.com/office/drawing/2014/main" id="{5B0CEEFB-2819-04D3-A91F-C7987207C7AA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80;p44">
              <a:extLst>
                <a:ext uri="{FF2B5EF4-FFF2-40B4-BE49-F238E27FC236}">
                  <a16:creationId xmlns:a16="http://schemas.microsoft.com/office/drawing/2014/main" id="{796B0D17-42CE-ED76-F3D7-481F83DE2C07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81;p44">
              <a:extLst>
                <a:ext uri="{FF2B5EF4-FFF2-40B4-BE49-F238E27FC236}">
                  <a16:creationId xmlns:a16="http://schemas.microsoft.com/office/drawing/2014/main" id="{5D7B93FA-5995-003B-0F40-239D99D4EAA0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82;p44">
              <a:extLst>
                <a:ext uri="{FF2B5EF4-FFF2-40B4-BE49-F238E27FC236}">
                  <a16:creationId xmlns:a16="http://schemas.microsoft.com/office/drawing/2014/main" id="{840734D8-5A49-1492-1890-B4A2FA6CC157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83;p44">
              <a:extLst>
                <a:ext uri="{FF2B5EF4-FFF2-40B4-BE49-F238E27FC236}">
                  <a16:creationId xmlns:a16="http://schemas.microsoft.com/office/drawing/2014/main" id="{6B85EFC3-66A5-4507-B391-2CEA3F07EB0C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84;p44">
              <a:extLst>
                <a:ext uri="{FF2B5EF4-FFF2-40B4-BE49-F238E27FC236}">
                  <a16:creationId xmlns:a16="http://schemas.microsoft.com/office/drawing/2014/main" id="{B2A963D0-987C-2E21-DEA2-F69E2268A463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85;p44">
              <a:extLst>
                <a:ext uri="{FF2B5EF4-FFF2-40B4-BE49-F238E27FC236}">
                  <a16:creationId xmlns:a16="http://schemas.microsoft.com/office/drawing/2014/main" id="{8DCA6D6D-691E-60CD-5C3F-8DC1206A2A1B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86;p44">
              <a:extLst>
                <a:ext uri="{FF2B5EF4-FFF2-40B4-BE49-F238E27FC236}">
                  <a16:creationId xmlns:a16="http://schemas.microsoft.com/office/drawing/2014/main" id="{4C62ACC5-4FC4-0914-56C1-B191F4179ECF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87;p44">
              <a:extLst>
                <a:ext uri="{FF2B5EF4-FFF2-40B4-BE49-F238E27FC236}">
                  <a16:creationId xmlns:a16="http://schemas.microsoft.com/office/drawing/2014/main" id="{A668FBBE-2910-62AE-5326-AEA0FC1ED380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88;p44">
              <a:extLst>
                <a:ext uri="{FF2B5EF4-FFF2-40B4-BE49-F238E27FC236}">
                  <a16:creationId xmlns:a16="http://schemas.microsoft.com/office/drawing/2014/main" id="{E49AB04F-404F-CD5E-408C-58E4D8E86E41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89;p44">
              <a:extLst>
                <a:ext uri="{FF2B5EF4-FFF2-40B4-BE49-F238E27FC236}">
                  <a16:creationId xmlns:a16="http://schemas.microsoft.com/office/drawing/2014/main" id="{41C6130B-82A9-FBD4-6F60-CDB85398505D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C936ED87-5B54-FFE4-D660-47474D2DE341}"/>
              </a:ext>
            </a:extLst>
          </p:cNvPr>
          <p:cNvSpPr txBox="1">
            <a:spLocks/>
          </p:cNvSpPr>
          <p:nvPr/>
        </p:nvSpPr>
        <p:spPr>
          <a:xfrm>
            <a:off x="1554959" y="943099"/>
            <a:ext cx="6613970" cy="138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Les prédictions des pixels</a:t>
            </a:r>
          </a:p>
          <a:p>
            <a:pPr marL="0" lvl="0" indent="0"/>
            <a:endParaRPr lang="fr-FR" sz="1600" b="1" dirty="0"/>
          </a:p>
          <a:p>
            <a:pPr marL="171450" lvl="0" indent="-171450">
              <a:buFontTx/>
              <a:buChar char="-"/>
            </a:pPr>
            <a:r>
              <a:rPr lang="fr-FR" dirty="0"/>
              <a:t>ConvNeXt V2 améliore considérablement la segmentation des classes complexes comme la végétation (+38.48%) et les personnes (+16.76%), qui étaient plus difficiles à prédire pour ResNet.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69840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F21F4-B8BD-F2CE-577C-7140112FC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36B173F-376E-3A41-955B-D30F5EF833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12</a:t>
            </a:fld>
            <a:r>
              <a:rPr lang="fr-FR" dirty="0"/>
              <a:t>/15</a:t>
            </a:r>
          </a:p>
        </p:txBody>
      </p:sp>
      <p:sp>
        <p:nvSpPr>
          <p:cNvPr id="6" name="Google Shape;557;p34">
            <a:extLst>
              <a:ext uri="{FF2B5EF4-FFF2-40B4-BE49-F238E27FC236}">
                <a16:creationId xmlns:a16="http://schemas.microsoft.com/office/drawing/2014/main" id="{5E30C8EF-86AF-A4D2-784D-07A25D4D88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86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05. Résultats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562A72B4-4DC5-879E-2A9A-8413F627F06E}"/>
              </a:ext>
            </a:extLst>
          </p:cNvPr>
          <p:cNvSpPr/>
          <p:nvPr/>
        </p:nvSpPr>
        <p:spPr>
          <a:xfrm>
            <a:off x="1295788" y="1096986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2" name="Google Shape;875;p44">
            <a:extLst>
              <a:ext uri="{FF2B5EF4-FFF2-40B4-BE49-F238E27FC236}">
                <a16:creationId xmlns:a16="http://schemas.microsoft.com/office/drawing/2014/main" id="{15A6F487-6188-D3E2-866B-03E6361FD483}"/>
              </a:ext>
            </a:extLst>
          </p:cNvPr>
          <p:cNvGrpSpPr/>
          <p:nvPr/>
        </p:nvGrpSpPr>
        <p:grpSpPr>
          <a:xfrm>
            <a:off x="6903626" y="4587031"/>
            <a:ext cx="767917" cy="865566"/>
            <a:chOff x="2594603" y="2081903"/>
            <a:chExt cx="871327" cy="982126"/>
          </a:xfrm>
        </p:grpSpPr>
        <p:sp>
          <p:nvSpPr>
            <p:cNvPr id="13" name="Google Shape;876;p44">
              <a:extLst>
                <a:ext uri="{FF2B5EF4-FFF2-40B4-BE49-F238E27FC236}">
                  <a16:creationId xmlns:a16="http://schemas.microsoft.com/office/drawing/2014/main" id="{7BAD0CE0-D9D5-0917-1A7B-8A978E080A5F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77;p44">
              <a:extLst>
                <a:ext uri="{FF2B5EF4-FFF2-40B4-BE49-F238E27FC236}">
                  <a16:creationId xmlns:a16="http://schemas.microsoft.com/office/drawing/2014/main" id="{D56B111C-4D19-DB2E-7BC8-BB8635821DDA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78;p44">
              <a:extLst>
                <a:ext uri="{FF2B5EF4-FFF2-40B4-BE49-F238E27FC236}">
                  <a16:creationId xmlns:a16="http://schemas.microsoft.com/office/drawing/2014/main" id="{8545DBDD-E7C8-2242-FEA0-03D66726CC95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79;p44">
              <a:extLst>
                <a:ext uri="{FF2B5EF4-FFF2-40B4-BE49-F238E27FC236}">
                  <a16:creationId xmlns:a16="http://schemas.microsoft.com/office/drawing/2014/main" id="{B164E9F7-FF54-3A03-D0CC-296F5B57FA71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80;p44">
              <a:extLst>
                <a:ext uri="{FF2B5EF4-FFF2-40B4-BE49-F238E27FC236}">
                  <a16:creationId xmlns:a16="http://schemas.microsoft.com/office/drawing/2014/main" id="{47AED0F7-0CFB-9DFC-7AFA-3F74C0528332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81;p44">
              <a:extLst>
                <a:ext uri="{FF2B5EF4-FFF2-40B4-BE49-F238E27FC236}">
                  <a16:creationId xmlns:a16="http://schemas.microsoft.com/office/drawing/2014/main" id="{A245104E-1309-59D2-E329-501A4139DE07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82;p44">
              <a:extLst>
                <a:ext uri="{FF2B5EF4-FFF2-40B4-BE49-F238E27FC236}">
                  <a16:creationId xmlns:a16="http://schemas.microsoft.com/office/drawing/2014/main" id="{B9D009A3-BD8F-548C-548E-D6D0683C2447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83;p44">
              <a:extLst>
                <a:ext uri="{FF2B5EF4-FFF2-40B4-BE49-F238E27FC236}">
                  <a16:creationId xmlns:a16="http://schemas.microsoft.com/office/drawing/2014/main" id="{9F7F8748-3EDB-FB1C-939A-90ACF6A3906E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84;p44">
              <a:extLst>
                <a:ext uri="{FF2B5EF4-FFF2-40B4-BE49-F238E27FC236}">
                  <a16:creationId xmlns:a16="http://schemas.microsoft.com/office/drawing/2014/main" id="{BCC7FCB7-7863-85BA-3723-FA8DDCE9E126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85;p44">
              <a:extLst>
                <a:ext uri="{FF2B5EF4-FFF2-40B4-BE49-F238E27FC236}">
                  <a16:creationId xmlns:a16="http://schemas.microsoft.com/office/drawing/2014/main" id="{ABC31A07-A035-D837-813B-EE79CBB40A08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86;p44">
              <a:extLst>
                <a:ext uri="{FF2B5EF4-FFF2-40B4-BE49-F238E27FC236}">
                  <a16:creationId xmlns:a16="http://schemas.microsoft.com/office/drawing/2014/main" id="{3FA3627E-C3ED-B6F7-0495-95AB16F9EEFC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87;p44">
              <a:extLst>
                <a:ext uri="{FF2B5EF4-FFF2-40B4-BE49-F238E27FC236}">
                  <a16:creationId xmlns:a16="http://schemas.microsoft.com/office/drawing/2014/main" id="{405EC7AA-E734-7965-67E5-17427F69A013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88;p44">
              <a:extLst>
                <a:ext uri="{FF2B5EF4-FFF2-40B4-BE49-F238E27FC236}">
                  <a16:creationId xmlns:a16="http://schemas.microsoft.com/office/drawing/2014/main" id="{3B55740E-3422-AD3C-D984-EE57044BB54B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89;p44">
              <a:extLst>
                <a:ext uri="{FF2B5EF4-FFF2-40B4-BE49-F238E27FC236}">
                  <a16:creationId xmlns:a16="http://schemas.microsoft.com/office/drawing/2014/main" id="{CB55CD67-9B63-72EC-B18E-BA3C99F91ED7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1AD0E362-7186-ABB5-EF26-24AA811928CA}"/>
              </a:ext>
            </a:extLst>
          </p:cNvPr>
          <p:cNvSpPr txBox="1">
            <a:spLocks/>
          </p:cNvSpPr>
          <p:nvPr/>
        </p:nvSpPr>
        <p:spPr>
          <a:xfrm>
            <a:off x="1554959" y="943099"/>
            <a:ext cx="6613970" cy="465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Exemples visuels</a:t>
            </a:r>
          </a:p>
        </p:txBody>
      </p:sp>
      <p:pic>
        <p:nvPicPr>
          <p:cNvPr id="4" name="Image 3" descr="Une image contenant capture d’écran, plein air&#10;&#10;Le contenu généré par l’IA peut être incorrect.">
            <a:extLst>
              <a:ext uri="{FF2B5EF4-FFF2-40B4-BE49-F238E27FC236}">
                <a16:creationId xmlns:a16="http://schemas.microsoft.com/office/drawing/2014/main" id="{8D7E53F6-F816-23DD-0393-701B63AD36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9287"/>
          <a:stretch/>
        </p:blipFill>
        <p:spPr>
          <a:xfrm>
            <a:off x="3348315" y="1303185"/>
            <a:ext cx="2628900" cy="1542437"/>
          </a:xfrm>
          <a:prstGeom prst="rect">
            <a:avLst/>
          </a:prstGeom>
        </p:spPr>
      </p:pic>
      <p:pic>
        <p:nvPicPr>
          <p:cNvPr id="9" name="Image 8" descr="Une image contenant capture d’écran, plein air&#10;&#10;Le contenu généré par l’IA peut être incorrect.">
            <a:extLst>
              <a:ext uri="{FF2B5EF4-FFF2-40B4-BE49-F238E27FC236}">
                <a16:creationId xmlns:a16="http://schemas.microsoft.com/office/drawing/2014/main" id="{FED5C9C3-C140-A0ED-527C-84B8114C44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26"/>
          <a:stretch/>
        </p:blipFill>
        <p:spPr>
          <a:xfrm>
            <a:off x="1687603" y="2890006"/>
            <a:ext cx="5950323" cy="164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6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5;p37">
            <a:extLst>
              <a:ext uri="{FF2B5EF4-FFF2-40B4-BE49-F238E27FC236}">
                <a16:creationId xmlns:a16="http://schemas.microsoft.com/office/drawing/2014/main" id="{03CDAE62-0CE0-AA5C-B9A9-58A6A1FA57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06. </a:t>
            </a:r>
            <a:r>
              <a:rPr lang="fr-FR" sz="2800" dirty="0"/>
              <a:t>Conclusion et Perspectives</a:t>
            </a:r>
            <a:br>
              <a:rPr lang="fr-FR" sz="2800" dirty="0"/>
            </a:br>
            <a:endParaRPr sz="2800" dirty="0"/>
          </a:p>
        </p:txBody>
      </p:sp>
      <p:sp>
        <p:nvSpPr>
          <p:cNvPr id="107" name="Espace réservé du numéro de diapositive 106">
            <a:extLst>
              <a:ext uri="{FF2B5EF4-FFF2-40B4-BE49-F238E27FC236}">
                <a16:creationId xmlns:a16="http://schemas.microsoft.com/office/drawing/2014/main" id="{FE2730B2-9663-6DB0-E8F4-31B915D6E7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13</a:t>
            </a:fld>
            <a:r>
              <a:rPr lang="fr-FR" dirty="0"/>
              <a:t>/15</a:t>
            </a:r>
          </a:p>
        </p:txBody>
      </p:sp>
      <p:grpSp>
        <p:nvGrpSpPr>
          <p:cNvPr id="41" name="Google Shape;1441;p57">
            <a:extLst>
              <a:ext uri="{FF2B5EF4-FFF2-40B4-BE49-F238E27FC236}">
                <a16:creationId xmlns:a16="http://schemas.microsoft.com/office/drawing/2014/main" id="{B7941B37-B553-4954-4729-C337A0F584CF}"/>
              </a:ext>
            </a:extLst>
          </p:cNvPr>
          <p:cNvGrpSpPr/>
          <p:nvPr/>
        </p:nvGrpSpPr>
        <p:grpSpPr>
          <a:xfrm>
            <a:off x="-137236" y="4721026"/>
            <a:ext cx="533033" cy="533033"/>
            <a:chOff x="4049800" y="640400"/>
            <a:chExt cx="858900" cy="858900"/>
          </a:xfrm>
        </p:grpSpPr>
        <p:sp>
          <p:nvSpPr>
            <p:cNvPr id="42" name="Google Shape;1442;p57">
              <a:extLst>
                <a:ext uri="{FF2B5EF4-FFF2-40B4-BE49-F238E27FC236}">
                  <a16:creationId xmlns:a16="http://schemas.microsoft.com/office/drawing/2014/main" id="{24D29E99-FBF9-B180-32EF-1C58B6187B8C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D27FE9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443;p57">
              <a:extLst>
                <a:ext uri="{FF2B5EF4-FFF2-40B4-BE49-F238E27FC236}">
                  <a16:creationId xmlns:a16="http://schemas.microsoft.com/office/drawing/2014/main" id="{D23C4633-B12F-C1AB-F193-D76EB1B56E8D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22050CE1-2FA4-3A8B-CF04-984171A02C2B}"/>
              </a:ext>
            </a:extLst>
          </p:cNvPr>
          <p:cNvSpPr/>
          <p:nvPr/>
        </p:nvSpPr>
        <p:spPr>
          <a:xfrm>
            <a:off x="1296606" y="1312028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Google Shape;659;p38">
            <a:extLst>
              <a:ext uri="{FF2B5EF4-FFF2-40B4-BE49-F238E27FC236}">
                <a16:creationId xmlns:a16="http://schemas.microsoft.com/office/drawing/2014/main" id="{9C622A54-EED2-6F7B-96F5-1E7E66F73D0E}"/>
              </a:ext>
            </a:extLst>
          </p:cNvPr>
          <p:cNvSpPr txBox="1">
            <a:spLocks/>
          </p:cNvSpPr>
          <p:nvPr/>
        </p:nvSpPr>
        <p:spPr>
          <a:xfrm>
            <a:off x="1554957" y="1154483"/>
            <a:ext cx="6479949" cy="1308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ConvNext V2 &gt; </a:t>
            </a:r>
            <a:r>
              <a:rPr lang="fr-FR" sz="1600" b="1" dirty="0" err="1"/>
              <a:t>Resnet</a:t>
            </a:r>
            <a:endParaRPr lang="fr-FR" sz="16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200" dirty="0"/>
              <a:t>Les résultats montrent que ConvNeXt V2 surpasse ResNet, en particulier sur la rapidité d’apprentissage et la précision des objets complexes.</a:t>
            </a:r>
          </a:p>
        </p:txBody>
      </p:sp>
      <p:grpSp>
        <p:nvGrpSpPr>
          <p:cNvPr id="9" name="Google Shape;396;p31">
            <a:extLst>
              <a:ext uri="{FF2B5EF4-FFF2-40B4-BE49-F238E27FC236}">
                <a16:creationId xmlns:a16="http://schemas.microsoft.com/office/drawing/2014/main" id="{CD129C19-F4B6-6262-136B-47E6264622BD}"/>
              </a:ext>
            </a:extLst>
          </p:cNvPr>
          <p:cNvGrpSpPr/>
          <p:nvPr/>
        </p:nvGrpSpPr>
        <p:grpSpPr>
          <a:xfrm>
            <a:off x="6778630" y="3875217"/>
            <a:ext cx="1098804" cy="732535"/>
            <a:chOff x="8118467" y="4032000"/>
            <a:chExt cx="1098804" cy="732535"/>
          </a:xfrm>
        </p:grpSpPr>
        <p:sp>
          <p:nvSpPr>
            <p:cNvPr id="10" name="Google Shape;397;p31">
              <a:extLst>
                <a:ext uri="{FF2B5EF4-FFF2-40B4-BE49-F238E27FC236}">
                  <a16:creationId xmlns:a16="http://schemas.microsoft.com/office/drawing/2014/main" id="{F1101679-DC1A-66EF-E7A6-27120DFDF438}"/>
                </a:ext>
              </a:extLst>
            </p:cNvPr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98;p31">
              <a:extLst>
                <a:ext uri="{FF2B5EF4-FFF2-40B4-BE49-F238E27FC236}">
                  <a16:creationId xmlns:a16="http://schemas.microsoft.com/office/drawing/2014/main" id="{18133157-9C75-8882-2A1E-C6CD1A169DB9}"/>
                </a:ext>
              </a:extLst>
            </p:cNvPr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99;p31">
              <a:extLst>
                <a:ext uri="{FF2B5EF4-FFF2-40B4-BE49-F238E27FC236}">
                  <a16:creationId xmlns:a16="http://schemas.microsoft.com/office/drawing/2014/main" id="{92F6D302-D5FB-A3BF-43EC-E76B1511D0E8}"/>
                </a:ext>
              </a:extLst>
            </p:cNvPr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00;p31">
              <a:extLst>
                <a:ext uri="{FF2B5EF4-FFF2-40B4-BE49-F238E27FC236}">
                  <a16:creationId xmlns:a16="http://schemas.microsoft.com/office/drawing/2014/main" id="{F5356C95-96D6-0EC3-39BC-DE276EDF4A81}"/>
                </a:ext>
              </a:extLst>
            </p:cNvPr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01;p31">
              <a:extLst>
                <a:ext uri="{FF2B5EF4-FFF2-40B4-BE49-F238E27FC236}">
                  <a16:creationId xmlns:a16="http://schemas.microsoft.com/office/drawing/2014/main" id="{73FF916B-81BB-CDA1-3030-FAE46B80A099}"/>
                </a:ext>
              </a:extLst>
            </p:cNvPr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02;p31">
              <a:extLst>
                <a:ext uri="{FF2B5EF4-FFF2-40B4-BE49-F238E27FC236}">
                  <a16:creationId xmlns:a16="http://schemas.microsoft.com/office/drawing/2014/main" id="{EF9BADF3-0DA1-9C90-726D-98B84D66D895}"/>
                </a:ext>
              </a:extLst>
            </p:cNvPr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03;p31">
              <a:extLst>
                <a:ext uri="{FF2B5EF4-FFF2-40B4-BE49-F238E27FC236}">
                  <a16:creationId xmlns:a16="http://schemas.microsoft.com/office/drawing/2014/main" id="{BB458F12-1F03-0E3B-D4A7-1A85F990FC8F}"/>
                </a:ext>
              </a:extLst>
            </p:cNvPr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04;p31">
              <a:extLst>
                <a:ext uri="{FF2B5EF4-FFF2-40B4-BE49-F238E27FC236}">
                  <a16:creationId xmlns:a16="http://schemas.microsoft.com/office/drawing/2014/main" id="{6AFBB6FA-4891-D93F-B622-16113B1DE76F}"/>
                </a:ext>
              </a:extLst>
            </p:cNvPr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05;p31">
              <a:extLst>
                <a:ext uri="{FF2B5EF4-FFF2-40B4-BE49-F238E27FC236}">
                  <a16:creationId xmlns:a16="http://schemas.microsoft.com/office/drawing/2014/main" id="{015B21C7-CDFB-72F2-164A-EFA96F5A857A}"/>
                </a:ext>
              </a:extLst>
            </p:cNvPr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06;p31">
              <a:extLst>
                <a:ext uri="{FF2B5EF4-FFF2-40B4-BE49-F238E27FC236}">
                  <a16:creationId xmlns:a16="http://schemas.microsoft.com/office/drawing/2014/main" id="{F1DA4924-AA57-9307-B4F8-66837D22DFEC}"/>
                </a:ext>
              </a:extLst>
            </p:cNvPr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07;p31">
              <a:extLst>
                <a:ext uri="{FF2B5EF4-FFF2-40B4-BE49-F238E27FC236}">
                  <a16:creationId xmlns:a16="http://schemas.microsoft.com/office/drawing/2014/main" id="{565E7DC8-C135-B582-6034-5E3F23C3DAD1}"/>
                </a:ext>
              </a:extLst>
            </p:cNvPr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08;p31">
              <a:extLst>
                <a:ext uri="{FF2B5EF4-FFF2-40B4-BE49-F238E27FC236}">
                  <a16:creationId xmlns:a16="http://schemas.microsoft.com/office/drawing/2014/main" id="{0F4E2CBF-1B26-501C-6402-99B99DBBD11E}"/>
                </a:ext>
              </a:extLst>
            </p:cNvPr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09;p31">
              <a:extLst>
                <a:ext uri="{FF2B5EF4-FFF2-40B4-BE49-F238E27FC236}">
                  <a16:creationId xmlns:a16="http://schemas.microsoft.com/office/drawing/2014/main" id="{AB018163-53E9-215D-2A13-671BF4A0E547}"/>
                </a:ext>
              </a:extLst>
            </p:cNvPr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10;p31">
              <a:extLst>
                <a:ext uri="{FF2B5EF4-FFF2-40B4-BE49-F238E27FC236}">
                  <a16:creationId xmlns:a16="http://schemas.microsoft.com/office/drawing/2014/main" id="{D8724170-81EC-8C38-CDFD-7678464B9379}"/>
                </a:ext>
              </a:extLst>
            </p:cNvPr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11;p31">
              <a:extLst>
                <a:ext uri="{FF2B5EF4-FFF2-40B4-BE49-F238E27FC236}">
                  <a16:creationId xmlns:a16="http://schemas.microsoft.com/office/drawing/2014/main" id="{94981B49-02A4-30D3-CE2F-92184AB4E8F1}"/>
                </a:ext>
              </a:extLst>
            </p:cNvPr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12;p31">
              <a:extLst>
                <a:ext uri="{FF2B5EF4-FFF2-40B4-BE49-F238E27FC236}">
                  <a16:creationId xmlns:a16="http://schemas.microsoft.com/office/drawing/2014/main" id="{803E1C5D-1ED3-1A9D-2B52-CBE1C84FF162}"/>
                </a:ext>
              </a:extLst>
            </p:cNvPr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13;p31">
              <a:extLst>
                <a:ext uri="{FF2B5EF4-FFF2-40B4-BE49-F238E27FC236}">
                  <a16:creationId xmlns:a16="http://schemas.microsoft.com/office/drawing/2014/main" id="{244A365A-96B6-7292-D58B-BE43F5D268B7}"/>
                </a:ext>
              </a:extLst>
            </p:cNvPr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14;p31">
              <a:extLst>
                <a:ext uri="{FF2B5EF4-FFF2-40B4-BE49-F238E27FC236}">
                  <a16:creationId xmlns:a16="http://schemas.microsoft.com/office/drawing/2014/main" id="{7F1C5A94-0568-9708-6397-11158D65A5E4}"/>
                </a:ext>
              </a:extLst>
            </p:cNvPr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15;p31">
              <a:extLst>
                <a:ext uri="{FF2B5EF4-FFF2-40B4-BE49-F238E27FC236}">
                  <a16:creationId xmlns:a16="http://schemas.microsoft.com/office/drawing/2014/main" id="{C98ACF0A-68C7-2805-C99D-707A791F2D15}"/>
                </a:ext>
              </a:extLst>
            </p:cNvPr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16;p31">
              <a:extLst>
                <a:ext uri="{FF2B5EF4-FFF2-40B4-BE49-F238E27FC236}">
                  <a16:creationId xmlns:a16="http://schemas.microsoft.com/office/drawing/2014/main" id="{B6E3962A-8DF9-906E-0024-AAF58A0AB41F}"/>
                </a:ext>
              </a:extLst>
            </p:cNvPr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17;p31">
              <a:extLst>
                <a:ext uri="{FF2B5EF4-FFF2-40B4-BE49-F238E27FC236}">
                  <a16:creationId xmlns:a16="http://schemas.microsoft.com/office/drawing/2014/main" id="{B8B7CCAA-8FD2-52FE-58CC-E3CB583CE3CC}"/>
                </a:ext>
              </a:extLst>
            </p:cNvPr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18;p31">
              <a:extLst>
                <a:ext uri="{FF2B5EF4-FFF2-40B4-BE49-F238E27FC236}">
                  <a16:creationId xmlns:a16="http://schemas.microsoft.com/office/drawing/2014/main" id="{5D433602-39A4-3D42-710D-5549F29B5F74}"/>
                </a:ext>
              </a:extLst>
            </p:cNvPr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19;p31">
              <a:extLst>
                <a:ext uri="{FF2B5EF4-FFF2-40B4-BE49-F238E27FC236}">
                  <a16:creationId xmlns:a16="http://schemas.microsoft.com/office/drawing/2014/main" id="{FC519B7D-11EC-6E24-1326-8D8D1145B643}"/>
                </a:ext>
              </a:extLst>
            </p:cNvPr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20;p31">
              <a:extLst>
                <a:ext uri="{FF2B5EF4-FFF2-40B4-BE49-F238E27FC236}">
                  <a16:creationId xmlns:a16="http://schemas.microsoft.com/office/drawing/2014/main" id="{9D1E53D7-2A33-F080-0D63-CEA37842A573}"/>
                </a:ext>
              </a:extLst>
            </p:cNvPr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21;p31">
              <a:extLst>
                <a:ext uri="{FF2B5EF4-FFF2-40B4-BE49-F238E27FC236}">
                  <a16:creationId xmlns:a16="http://schemas.microsoft.com/office/drawing/2014/main" id="{B4765077-E4CB-2CD6-5A03-E35D193CFF0A}"/>
                </a:ext>
              </a:extLst>
            </p:cNvPr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22;p31">
              <a:extLst>
                <a:ext uri="{FF2B5EF4-FFF2-40B4-BE49-F238E27FC236}">
                  <a16:creationId xmlns:a16="http://schemas.microsoft.com/office/drawing/2014/main" id="{EF54506E-9C62-7464-03C4-993D62BC300F}"/>
                </a:ext>
              </a:extLst>
            </p:cNvPr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23;p31">
              <a:extLst>
                <a:ext uri="{FF2B5EF4-FFF2-40B4-BE49-F238E27FC236}">
                  <a16:creationId xmlns:a16="http://schemas.microsoft.com/office/drawing/2014/main" id="{92719D63-B976-AF58-A2FB-37F6FEB328B0}"/>
                </a:ext>
              </a:extLst>
            </p:cNvPr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24;p31">
              <a:extLst>
                <a:ext uri="{FF2B5EF4-FFF2-40B4-BE49-F238E27FC236}">
                  <a16:creationId xmlns:a16="http://schemas.microsoft.com/office/drawing/2014/main" id="{727EFC23-C1B6-C356-0C4E-2DBFC3289A05}"/>
                </a:ext>
              </a:extLst>
            </p:cNvPr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25;p31">
              <a:extLst>
                <a:ext uri="{FF2B5EF4-FFF2-40B4-BE49-F238E27FC236}">
                  <a16:creationId xmlns:a16="http://schemas.microsoft.com/office/drawing/2014/main" id="{95A19238-DC32-77FD-4EC4-206B0FBA97A7}"/>
                </a:ext>
              </a:extLst>
            </p:cNvPr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26;p31">
              <a:extLst>
                <a:ext uri="{FF2B5EF4-FFF2-40B4-BE49-F238E27FC236}">
                  <a16:creationId xmlns:a16="http://schemas.microsoft.com/office/drawing/2014/main" id="{2917864A-9890-884A-7B63-19647CA1664F}"/>
                </a:ext>
              </a:extLst>
            </p:cNvPr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27;p31">
              <a:extLst>
                <a:ext uri="{FF2B5EF4-FFF2-40B4-BE49-F238E27FC236}">
                  <a16:creationId xmlns:a16="http://schemas.microsoft.com/office/drawing/2014/main" id="{B602D07B-77D0-9569-0E11-3F71A964C6D8}"/>
                </a:ext>
              </a:extLst>
            </p:cNvPr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28;p31">
              <a:extLst>
                <a:ext uri="{FF2B5EF4-FFF2-40B4-BE49-F238E27FC236}">
                  <a16:creationId xmlns:a16="http://schemas.microsoft.com/office/drawing/2014/main" id="{2599C31A-9D02-F129-A11E-DEE070386931}"/>
                </a:ext>
              </a:extLst>
            </p:cNvPr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29;p31">
              <a:extLst>
                <a:ext uri="{FF2B5EF4-FFF2-40B4-BE49-F238E27FC236}">
                  <a16:creationId xmlns:a16="http://schemas.microsoft.com/office/drawing/2014/main" id="{A581F158-D672-99F5-B9FE-53A096A28A84}"/>
                </a:ext>
              </a:extLst>
            </p:cNvPr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0;p31">
              <a:extLst>
                <a:ext uri="{FF2B5EF4-FFF2-40B4-BE49-F238E27FC236}">
                  <a16:creationId xmlns:a16="http://schemas.microsoft.com/office/drawing/2014/main" id="{3FB780E8-69C1-53C2-ED22-A32DD0FD8A00}"/>
                </a:ext>
              </a:extLst>
            </p:cNvPr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31;p31">
              <a:extLst>
                <a:ext uri="{FF2B5EF4-FFF2-40B4-BE49-F238E27FC236}">
                  <a16:creationId xmlns:a16="http://schemas.microsoft.com/office/drawing/2014/main" id="{762B11A1-7A41-DB32-A2FA-809282250A4D}"/>
                </a:ext>
              </a:extLst>
            </p:cNvPr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32;p31">
              <a:extLst>
                <a:ext uri="{FF2B5EF4-FFF2-40B4-BE49-F238E27FC236}">
                  <a16:creationId xmlns:a16="http://schemas.microsoft.com/office/drawing/2014/main" id="{2A495A5B-AEE4-7FFE-2A2A-876CA910E9E6}"/>
                </a:ext>
              </a:extLst>
            </p:cNvPr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33;p31">
              <a:extLst>
                <a:ext uri="{FF2B5EF4-FFF2-40B4-BE49-F238E27FC236}">
                  <a16:creationId xmlns:a16="http://schemas.microsoft.com/office/drawing/2014/main" id="{5F69E04B-76D7-2062-83DC-ADE8AE1D4C9A}"/>
                </a:ext>
              </a:extLst>
            </p:cNvPr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D961CDAC-9CCE-4652-ACC7-5B3ECA420C3B}"/>
              </a:ext>
            </a:extLst>
          </p:cNvPr>
          <p:cNvSpPr/>
          <p:nvPr/>
        </p:nvSpPr>
        <p:spPr>
          <a:xfrm>
            <a:off x="1296606" y="280323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Google Shape;659;p38">
            <a:extLst>
              <a:ext uri="{FF2B5EF4-FFF2-40B4-BE49-F238E27FC236}">
                <a16:creationId xmlns:a16="http://schemas.microsoft.com/office/drawing/2014/main" id="{0BBC6F55-91F4-DEEF-8CF6-5E0689A8D24F}"/>
              </a:ext>
            </a:extLst>
          </p:cNvPr>
          <p:cNvSpPr txBox="1">
            <a:spLocks/>
          </p:cNvSpPr>
          <p:nvPr/>
        </p:nvSpPr>
        <p:spPr>
          <a:xfrm>
            <a:off x="1554957" y="2645688"/>
            <a:ext cx="6479949" cy="135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Limites identifiées: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200" dirty="0"/>
              <a:t>Temps d’inférence plus long (x1,66)</a:t>
            </a:r>
            <a:br>
              <a:rPr lang="fr-FR" sz="1200" dirty="0"/>
            </a:br>
            <a:endParaRPr lang="fr-FR" sz="1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1200" b="1" dirty="0"/>
              <a:t>Sensibilité aux classes sous-représentées </a:t>
            </a:r>
            <a:r>
              <a:rPr lang="fr-FR" sz="1200" dirty="0"/>
              <a:t>:</a:t>
            </a:r>
            <a:br>
              <a:rPr lang="fr-FR" sz="1200" dirty="0"/>
            </a:br>
            <a:r>
              <a:rPr lang="fr-FR" sz="1200" dirty="0"/>
              <a:t>Piétons, mobilier urbain.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0" lvl="0" indent="0"/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834858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8EA9B-3283-5D0B-12C8-C3619ACE4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5;p37">
            <a:extLst>
              <a:ext uri="{FF2B5EF4-FFF2-40B4-BE49-F238E27FC236}">
                <a16:creationId xmlns:a16="http://schemas.microsoft.com/office/drawing/2014/main" id="{3569D818-4180-3679-56D3-63860EF16E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08. </a:t>
            </a:r>
            <a:r>
              <a:rPr lang="fr-FR" sz="2800" dirty="0"/>
              <a:t>Conclusion et Perspectives</a:t>
            </a:r>
            <a:br>
              <a:rPr lang="fr-FR" sz="2800" dirty="0"/>
            </a:br>
            <a:endParaRPr sz="2800" dirty="0"/>
          </a:p>
        </p:txBody>
      </p:sp>
      <p:sp>
        <p:nvSpPr>
          <p:cNvPr id="107" name="Espace réservé du numéro de diapositive 106">
            <a:extLst>
              <a:ext uri="{FF2B5EF4-FFF2-40B4-BE49-F238E27FC236}">
                <a16:creationId xmlns:a16="http://schemas.microsoft.com/office/drawing/2014/main" id="{F1548D80-E477-557F-75CD-DA2C08D8F3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14</a:t>
            </a:fld>
            <a:r>
              <a:rPr lang="fr-FR" dirty="0"/>
              <a:t>/15</a:t>
            </a:r>
          </a:p>
        </p:txBody>
      </p:sp>
      <p:grpSp>
        <p:nvGrpSpPr>
          <p:cNvPr id="41" name="Google Shape;1441;p57">
            <a:extLst>
              <a:ext uri="{FF2B5EF4-FFF2-40B4-BE49-F238E27FC236}">
                <a16:creationId xmlns:a16="http://schemas.microsoft.com/office/drawing/2014/main" id="{A73C1775-A916-224F-7BCA-95EC26507E9F}"/>
              </a:ext>
            </a:extLst>
          </p:cNvPr>
          <p:cNvGrpSpPr/>
          <p:nvPr/>
        </p:nvGrpSpPr>
        <p:grpSpPr>
          <a:xfrm>
            <a:off x="-137236" y="4721026"/>
            <a:ext cx="533033" cy="533033"/>
            <a:chOff x="4049800" y="640400"/>
            <a:chExt cx="858900" cy="858900"/>
          </a:xfrm>
        </p:grpSpPr>
        <p:sp>
          <p:nvSpPr>
            <p:cNvPr id="42" name="Google Shape;1442;p57">
              <a:extLst>
                <a:ext uri="{FF2B5EF4-FFF2-40B4-BE49-F238E27FC236}">
                  <a16:creationId xmlns:a16="http://schemas.microsoft.com/office/drawing/2014/main" id="{27D245C9-4336-A51A-53ED-F850F5AA802F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D27FE9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443;p57">
              <a:extLst>
                <a:ext uri="{FF2B5EF4-FFF2-40B4-BE49-F238E27FC236}">
                  <a16:creationId xmlns:a16="http://schemas.microsoft.com/office/drawing/2014/main" id="{A288E41E-0224-96EE-837A-E171AEEE18CF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" name="Google Shape;690;p38">
            <a:extLst>
              <a:ext uri="{FF2B5EF4-FFF2-40B4-BE49-F238E27FC236}">
                <a16:creationId xmlns:a16="http://schemas.microsoft.com/office/drawing/2014/main" id="{8AD8C66D-0875-16FE-0AB5-6FCCCB7BC4C5}"/>
              </a:ext>
            </a:extLst>
          </p:cNvPr>
          <p:cNvGrpSpPr/>
          <p:nvPr/>
        </p:nvGrpSpPr>
        <p:grpSpPr>
          <a:xfrm>
            <a:off x="3641199" y="4173175"/>
            <a:ext cx="867244" cy="731406"/>
            <a:chOff x="7329141" y="362469"/>
            <a:chExt cx="1022136" cy="829949"/>
          </a:xfrm>
        </p:grpSpPr>
        <p:sp>
          <p:nvSpPr>
            <p:cNvPr id="90" name="Google Shape;691;p38">
              <a:extLst>
                <a:ext uri="{FF2B5EF4-FFF2-40B4-BE49-F238E27FC236}">
                  <a16:creationId xmlns:a16="http://schemas.microsoft.com/office/drawing/2014/main" id="{04799EEB-CF15-158A-6256-E63C2771C540}"/>
                </a:ext>
              </a:extLst>
            </p:cNvPr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692;p38">
              <a:extLst>
                <a:ext uri="{FF2B5EF4-FFF2-40B4-BE49-F238E27FC236}">
                  <a16:creationId xmlns:a16="http://schemas.microsoft.com/office/drawing/2014/main" id="{B9FCA575-5158-945B-D7A7-EAD294E699D9}"/>
                </a:ext>
              </a:extLst>
            </p:cNvPr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693;p38">
              <a:extLst>
                <a:ext uri="{FF2B5EF4-FFF2-40B4-BE49-F238E27FC236}">
                  <a16:creationId xmlns:a16="http://schemas.microsoft.com/office/drawing/2014/main" id="{56692D1B-B971-8523-F9C5-A1064110EC2B}"/>
                </a:ext>
              </a:extLst>
            </p:cNvPr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102" name="Google Shape;694;p38">
                <a:extLst>
                  <a:ext uri="{FF2B5EF4-FFF2-40B4-BE49-F238E27FC236}">
                    <a16:creationId xmlns:a16="http://schemas.microsoft.com/office/drawing/2014/main" id="{475C454D-9549-AA63-44AD-35340C976033}"/>
                  </a:ext>
                </a:extLst>
              </p:cNvPr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695;p38">
                <a:extLst>
                  <a:ext uri="{FF2B5EF4-FFF2-40B4-BE49-F238E27FC236}">
                    <a16:creationId xmlns:a16="http://schemas.microsoft.com/office/drawing/2014/main" id="{1FFD545A-BF3F-AA79-38E0-920629C68C95}"/>
                  </a:ext>
                </a:extLst>
              </p:cNvPr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696;p38">
              <a:extLst>
                <a:ext uri="{FF2B5EF4-FFF2-40B4-BE49-F238E27FC236}">
                  <a16:creationId xmlns:a16="http://schemas.microsoft.com/office/drawing/2014/main" id="{11A923CD-C140-D95F-F2F6-0A63D877E6DF}"/>
                </a:ext>
              </a:extLst>
            </p:cNvPr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697;p38">
              <a:extLst>
                <a:ext uri="{FF2B5EF4-FFF2-40B4-BE49-F238E27FC236}">
                  <a16:creationId xmlns:a16="http://schemas.microsoft.com/office/drawing/2014/main" id="{D6D65A91-DC83-BCAF-091A-574AC205C102}"/>
                </a:ext>
              </a:extLst>
            </p:cNvPr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698;p38">
              <a:extLst>
                <a:ext uri="{FF2B5EF4-FFF2-40B4-BE49-F238E27FC236}">
                  <a16:creationId xmlns:a16="http://schemas.microsoft.com/office/drawing/2014/main" id="{4619D948-0D56-0159-3514-9D4142504EA8}"/>
                </a:ext>
              </a:extLst>
            </p:cNvPr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699;p38">
              <a:extLst>
                <a:ext uri="{FF2B5EF4-FFF2-40B4-BE49-F238E27FC236}">
                  <a16:creationId xmlns:a16="http://schemas.microsoft.com/office/drawing/2014/main" id="{0BEAE157-23FA-1DE8-8363-4E6A24BB53D9}"/>
                </a:ext>
              </a:extLst>
            </p:cNvPr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700;p38">
              <a:extLst>
                <a:ext uri="{FF2B5EF4-FFF2-40B4-BE49-F238E27FC236}">
                  <a16:creationId xmlns:a16="http://schemas.microsoft.com/office/drawing/2014/main" id="{30928294-D40E-5B4B-2882-A2E3347C30AA}"/>
                </a:ext>
              </a:extLst>
            </p:cNvPr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701;p38">
              <a:extLst>
                <a:ext uri="{FF2B5EF4-FFF2-40B4-BE49-F238E27FC236}">
                  <a16:creationId xmlns:a16="http://schemas.microsoft.com/office/drawing/2014/main" id="{FEDEFB29-39C6-BF70-6F96-1BC6CEC3CE34}"/>
                </a:ext>
              </a:extLst>
            </p:cNvPr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702;p38">
              <a:extLst>
                <a:ext uri="{FF2B5EF4-FFF2-40B4-BE49-F238E27FC236}">
                  <a16:creationId xmlns:a16="http://schemas.microsoft.com/office/drawing/2014/main" id="{3B627F29-A9D5-D658-0AE6-55295FE36462}"/>
                </a:ext>
              </a:extLst>
            </p:cNvPr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703;p38">
              <a:extLst>
                <a:ext uri="{FF2B5EF4-FFF2-40B4-BE49-F238E27FC236}">
                  <a16:creationId xmlns:a16="http://schemas.microsoft.com/office/drawing/2014/main" id="{0665142C-76EC-1C61-D7B4-155F2F182A95}"/>
                </a:ext>
              </a:extLst>
            </p:cNvPr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704;p38">
              <a:extLst>
                <a:ext uri="{FF2B5EF4-FFF2-40B4-BE49-F238E27FC236}">
                  <a16:creationId xmlns:a16="http://schemas.microsoft.com/office/drawing/2014/main" id="{20E359A1-5DAE-ED20-6F9C-D37616D1C02C}"/>
                </a:ext>
              </a:extLst>
            </p:cNvPr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1F4F67FC-A6FA-CA00-D7C8-8F7318391683}"/>
              </a:ext>
            </a:extLst>
          </p:cNvPr>
          <p:cNvSpPr/>
          <p:nvPr/>
        </p:nvSpPr>
        <p:spPr>
          <a:xfrm>
            <a:off x="1296606" y="128367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Google Shape;659;p38">
            <a:extLst>
              <a:ext uri="{FF2B5EF4-FFF2-40B4-BE49-F238E27FC236}">
                <a16:creationId xmlns:a16="http://schemas.microsoft.com/office/drawing/2014/main" id="{0FB90D77-40C8-BBDC-0C77-C2B74CBB93D5}"/>
              </a:ext>
            </a:extLst>
          </p:cNvPr>
          <p:cNvSpPr txBox="1">
            <a:spLocks/>
          </p:cNvSpPr>
          <p:nvPr/>
        </p:nvSpPr>
        <p:spPr>
          <a:xfrm>
            <a:off x="1554957" y="1126127"/>
            <a:ext cx="6479949" cy="2748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Pistes d’amélioration :</a:t>
            </a:r>
          </a:p>
          <a:p>
            <a:pPr marL="0" lvl="0" indent="0"/>
            <a:endParaRPr lang="fr-FR" sz="16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dirty="0"/>
              <a:t>Tester ConvNeXt V2-Base ou Tiny. (plus légers)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dirty="0"/>
              <a:t>Utilisation d’un modèle pré-entraîné plus robuste (ConvNext V2-Huge)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dirty="0"/>
              <a:t>Amélioration de la segmentation des classes minoritaires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dirty="0"/>
              <a:t>Créer du Chaos (générer des images avec des classes seules)</a:t>
            </a:r>
          </a:p>
        </p:txBody>
      </p:sp>
    </p:spTree>
    <p:extLst>
      <p:ext uri="{BB962C8B-B14F-4D97-AF65-F5344CB8AC3E}">
        <p14:creationId xmlns:p14="http://schemas.microsoft.com/office/powerpoint/2010/main" val="2707761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 txBox="1">
            <a:spLocks noGrp="1"/>
          </p:cNvSpPr>
          <p:nvPr>
            <p:ph type="ctrTitle"/>
          </p:nvPr>
        </p:nvSpPr>
        <p:spPr>
          <a:xfrm>
            <a:off x="1736840" y="1699800"/>
            <a:ext cx="5826281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Merci</a:t>
            </a:r>
            <a:br>
              <a:rPr lang="fr-FR" dirty="0"/>
            </a:br>
            <a:r>
              <a:rPr lang="fr-FR" dirty="0"/>
              <a:t>pour votre écoute</a:t>
            </a:r>
          </a:p>
        </p:txBody>
      </p:sp>
      <p:grpSp>
        <p:nvGrpSpPr>
          <p:cNvPr id="396" name="Google Shape;396;p31"/>
          <p:cNvGrpSpPr/>
          <p:nvPr/>
        </p:nvGrpSpPr>
        <p:grpSpPr>
          <a:xfrm>
            <a:off x="8118467" y="4032000"/>
            <a:ext cx="1098804" cy="732535"/>
            <a:chOff x="8118467" y="4032000"/>
            <a:chExt cx="1098804" cy="732535"/>
          </a:xfrm>
        </p:grpSpPr>
        <p:sp>
          <p:nvSpPr>
            <p:cNvPr id="397" name="Google Shape;397;p31"/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31"/>
          <p:cNvGrpSpPr/>
          <p:nvPr/>
        </p:nvGrpSpPr>
        <p:grpSpPr>
          <a:xfrm>
            <a:off x="1062846" y="290916"/>
            <a:ext cx="901968" cy="901968"/>
            <a:chOff x="1350404" y="-3124999"/>
            <a:chExt cx="1570279" cy="1570279"/>
          </a:xfrm>
        </p:grpSpPr>
        <p:sp>
          <p:nvSpPr>
            <p:cNvPr id="435" name="Google Shape;435;p31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p31"/>
          <p:cNvGrpSpPr/>
          <p:nvPr/>
        </p:nvGrpSpPr>
        <p:grpSpPr>
          <a:xfrm>
            <a:off x="4060641" y="362469"/>
            <a:ext cx="1022706" cy="830413"/>
            <a:chOff x="7329141" y="362469"/>
            <a:chExt cx="1022706" cy="830413"/>
          </a:xfrm>
        </p:grpSpPr>
        <p:sp>
          <p:nvSpPr>
            <p:cNvPr id="441" name="Google Shape;441;p31"/>
            <p:cNvSpPr/>
            <p:nvPr/>
          </p:nvSpPr>
          <p:spPr>
            <a:xfrm>
              <a:off x="7329141" y="362469"/>
              <a:ext cx="1022706" cy="830413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7479397" y="507863"/>
              <a:ext cx="275878" cy="490191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3" name="Google Shape;443;p31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444" name="Google Shape;444;p31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" name="Google Shape;446;p31"/>
            <p:cNvSpPr/>
            <p:nvPr/>
          </p:nvSpPr>
          <p:spPr>
            <a:xfrm>
              <a:off x="7755275" y="507863"/>
              <a:ext cx="222402" cy="439126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7918481" y="577354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7986379" y="855683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8078706" y="664248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8078706" y="691415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8078706" y="718541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8078706" y="946989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8078706" y="974156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8078706" y="1001323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31"/>
          <p:cNvGrpSpPr/>
          <p:nvPr/>
        </p:nvGrpSpPr>
        <p:grpSpPr>
          <a:xfrm>
            <a:off x="-215300" y="3851305"/>
            <a:ext cx="1694813" cy="830678"/>
            <a:chOff x="-215300" y="3851305"/>
            <a:chExt cx="1694813" cy="830678"/>
          </a:xfrm>
        </p:grpSpPr>
        <p:sp>
          <p:nvSpPr>
            <p:cNvPr id="456" name="Google Shape;456;p31"/>
            <p:cNvSpPr/>
            <p:nvPr/>
          </p:nvSpPr>
          <p:spPr>
            <a:xfrm>
              <a:off x="861887" y="3947362"/>
              <a:ext cx="215268" cy="422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31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458" name="Google Shape;458;p31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1" name="Google Shape;461;p31"/>
            <p:cNvSpPr/>
            <p:nvPr/>
          </p:nvSpPr>
          <p:spPr>
            <a:xfrm>
              <a:off x="-85801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294020" y="4210340"/>
              <a:ext cx="105708" cy="471388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483972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053745" y="4472133"/>
              <a:ext cx="105708" cy="209553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243698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-32968" y="4087783"/>
              <a:ext cx="1329498" cy="42016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-61417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128536" y="4354614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18446" y="418938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08356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698309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893172" y="4336368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078172" y="4457909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68082" y="4046253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9922;p65">
            <a:extLst>
              <a:ext uri="{FF2B5EF4-FFF2-40B4-BE49-F238E27FC236}">
                <a16:creationId xmlns:a16="http://schemas.microsoft.com/office/drawing/2014/main" id="{88B27346-7716-3D34-5421-D50734B814E6}"/>
              </a:ext>
            </a:extLst>
          </p:cNvPr>
          <p:cNvGrpSpPr/>
          <p:nvPr/>
        </p:nvGrpSpPr>
        <p:grpSpPr>
          <a:xfrm>
            <a:off x="4275126" y="3803862"/>
            <a:ext cx="749707" cy="634975"/>
            <a:chOff x="6671087" y="2009304"/>
            <a:chExt cx="332757" cy="281833"/>
          </a:xfrm>
          <a:solidFill>
            <a:srgbClr val="FFC000"/>
          </a:solidFill>
        </p:grpSpPr>
        <p:sp>
          <p:nvSpPr>
            <p:cNvPr id="3" name="Google Shape;9923;p65">
              <a:extLst>
                <a:ext uri="{FF2B5EF4-FFF2-40B4-BE49-F238E27FC236}">
                  <a16:creationId xmlns:a16="http://schemas.microsoft.com/office/drawing/2014/main" id="{4BCCAEF3-A572-68C6-CB96-E358844637A2}"/>
                </a:ext>
              </a:extLst>
            </p:cNvPr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924;p65">
              <a:extLst>
                <a:ext uri="{FF2B5EF4-FFF2-40B4-BE49-F238E27FC236}">
                  <a16:creationId xmlns:a16="http://schemas.microsoft.com/office/drawing/2014/main" id="{8C2612A1-13E6-6D01-A592-5FC507CD3CFA}"/>
                </a:ext>
              </a:extLst>
            </p:cNvPr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0708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222A6-D419-44BD-9307-3881FAD85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5;p37">
            <a:extLst>
              <a:ext uri="{FF2B5EF4-FFF2-40B4-BE49-F238E27FC236}">
                <a16:creationId xmlns:a16="http://schemas.microsoft.com/office/drawing/2014/main" id="{3833C849-BB0C-487C-286C-F049227847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Masked Autoencoders</a:t>
            </a:r>
            <a:endParaRPr sz="2800" dirty="0"/>
          </a:p>
        </p:txBody>
      </p:sp>
      <p:grpSp>
        <p:nvGrpSpPr>
          <p:cNvPr id="41" name="Google Shape;1441;p57">
            <a:extLst>
              <a:ext uri="{FF2B5EF4-FFF2-40B4-BE49-F238E27FC236}">
                <a16:creationId xmlns:a16="http://schemas.microsoft.com/office/drawing/2014/main" id="{1A3A8F67-18C3-A8B1-4013-AA970E1FB5D7}"/>
              </a:ext>
            </a:extLst>
          </p:cNvPr>
          <p:cNvGrpSpPr/>
          <p:nvPr/>
        </p:nvGrpSpPr>
        <p:grpSpPr>
          <a:xfrm>
            <a:off x="-137236" y="4721026"/>
            <a:ext cx="533033" cy="533033"/>
            <a:chOff x="4049800" y="640400"/>
            <a:chExt cx="858900" cy="858900"/>
          </a:xfrm>
        </p:grpSpPr>
        <p:sp>
          <p:nvSpPr>
            <p:cNvPr id="42" name="Google Shape;1442;p57">
              <a:extLst>
                <a:ext uri="{FF2B5EF4-FFF2-40B4-BE49-F238E27FC236}">
                  <a16:creationId xmlns:a16="http://schemas.microsoft.com/office/drawing/2014/main" id="{048246D4-CD2E-F04A-1868-A12E10EEF608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D27FE9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443;p57">
              <a:extLst>
                <a:ext uri="{FF2B5EF4-FFF2-40B4-BE49-F238E27FC236}">
                  <a16:creationId xmlns:a16="http://schemas.microsoft.com/office/drawing/2014/main" id="{681C9D70-77FF-97CA-6991-50DD965ECAA5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" name="Google Shape;690;p38">
            <a:extLst>
              <a:ext uri="{FF2B5EF4-FFF2-40B4-BE49-F238E27FC236}">
                <a16:creationId xmlns:a16="http://schemas.microsoft.com/office/drawing/2014/main" id="{DD58899B-CDF8-7819-6253-D7A70506928E}"/>
              </a:ext>
            </a:extLst>
          </p:cNvPr>
          <p:cNvGrpSpPr/>
          <p:nvPr/>
        </p:nvGrpSpPr>
        <p:grpSpPr>
          <a:xfrm>
            <a:off x="-63370" y="3235083"/>
            <a:ext cx="867244" cy="731406"/>
            <a:chOff x="7329141" y="362469"/>
            <a:chExt cx="1022136" cy="829949"/>
          </a:xfrm>
        </p:grpSpPr>
        <p:sp>
          <p:nvSpPr>
            <p:cNvPr id="90" name="Google Shape;691;p38">
              <a:extLst>
                <a:ext uri="{FF2B5EF4-FFF2-40B4-BE49-F238E27FC236}">
                  <a16:creationId xmlns:a16="http://schemas.microsoft.com/office/drawing/2014/main" id="{ADC4E110-C9E7-6E77-E22A-68D616B04AA0}"/>
                </a:ext>
              </a:extLst>
            </p:cNvPr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692;p38">
              <a:extLst>
                <a:ext uri="{FF2B5EF4-FFF2-40B4-BE49-F238E27FC236}">
                  <a16:creationId xmlns:a16="http://schemas.microsoft.com/office/drawing/2014/main" id="{F7216C9C-D4A2-F6E2-EDAE-F9563B815377}"/>
                </a:ext>
              </a:extLst>
            </p:cNvPr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693;p38">
              <a:extLst>
                <a:ext uri="{FF2B5EF4-FFF2-40B4-BE49-F238E27FC236}">
                  <a16:creationId xmlns:a16="http://schemas.microsoft.com/office/drawing/2014/main" id="{97FC27F6-704B-863F-6C3B-AE79E8A4C859}"/>
                </a:ext>
              </a:extLst>
            </p:cNvPr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102" name="Google Shape;694;p38">
                <a:extLst>
                  <a:ext uri="{FF2B5EF4-FFF2-40B4-BE49-F238E27FC236}">
                    <a16:creationId xmlns:a16="http://schemas.microsoft.com/office/drawing/2014/main" id="{A9784596-7B16-FA79-05A2-980E9A6CEFF5}"/>
                  </a:ext>
                </a:extLst>
              </p:cNvPr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695;p38">
                <a:extLst>
                  <a:ext uri="{FF2B5EF4-FFF2-40B4-BE49-F238E27FC236}">
                    <a16:creationId xmlns:a16="http://schemas.microsoft.com/office/drawing/2014/main" id="{9680BB72-E8F7-66F3-2AC8-F2714AB93FB0}"/>
                  </a:ext>
                </a:extLst>
              </p:cNvPr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696;p38">
              <a:extLst>
                <a:ext uri="{FF2B5EF4-FFF2-40B4-BE49-F238E27FC236}">
                  <a16:creationId xmlns:a16="http://schemas.microsoft.com/office/drawing/2014/main" id="{E00A7D69-1E07-B1BA-68F7-AB769242901D}"/>
                </a:ext>
              </a:extLst>
            </p:cNvPr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697;p38">
              <a:extLst>
                <a:ext uri="{FF2B5EF4-FFF2-40B4-BE49-F238E27FC236}">
                  <a16:creationId xmlns:a16="http://schemas.microsoft.com/office/drawing/2014/main" id="{CF6B7B33-7B57-908F-0450-F6BC509CA061}"/>
                </a:ext>
              </a:extLst>
            </p:cNvPr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698;p38">
              <a:extLst>
                <a:ext uri="{FF2B5EF4-FFF2-40B4-BE49-F238E27FC236}">
                  <a16:creationId xmlns:a16="http://schemas.microsoft.com/office/drawing/2014/main" id="{B716109D-E7F1-387D-520B-76BDB00C28B0}"/>
                </a:ext>
              </a:extLst>
            </p:cNvPr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699;p38">
              <a:extLst>
                <a:ext uri="{FF2B5EF4-FFF2-40B4-BE49-F238E27FC236}">
                  <a16:creationId xmlns:a16="http://schemas.microsoft.com/office/drawing/2014/main" id="{F0194061-A79B-685F-46FD-CA07352371B9}"/>
                </a:ext>
              </a:extLst>
            </p:cNvPr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700;p38">
              <a:extLst>
                <a:ext uri="{FF2B5EF4-FFF2-40B4-BE49-F238E27FC236}">
                  <a16:creationId xmlns:a16="http://schemas.microsoft.com/office/drawing/2014/main" id="{F99C1552-2CEC-6327-E7A5-B96424A22438}"/>
                </a:ext>
              </a:extLst>
            </p:cNvPr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701;p38">
              <a:extLst>
                <a:ext uri="{FF2B5EF4-FFF2-40B4-BE49-F238E27FC236}">
                  <a16:creationId xmlns:a16="http://schemas.microsoft.com/office/drawing/2014/main" id="{B0A5E01C-81AF-5A32-B20A-726856F537AA}"/>
                </a:ext>
              </a:extLst>
            </p:cNvPr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702;p38">
              <a:extLst>
                <a:ext uri="{FF2B5EF4-FFF2-40B4-BE49-F238E27FC236}">
                  <a16:creationId xmlns:a16="http://schemas.microsoft.com/office/drawing/2014/main" id="{B2204C2A-936E-C839-43C4-21F8087D05D1}"/>
                </a:ext>
              </a:extLst>
            </p:cNvPr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703;p38">
              <a:extLst>
                <a:ext uri="{FF2B5EF4-FFF2-40B4-BE49-F238E27FC236}">
                  <a16:creationId xmlns:a16="http://schemas.microsoft.com/office/drawing/2014/main" id="{BA212084-EA55-9289-A44B-532FDCFF9FA4}"/>
                </a:ext>
              </a:extLst>
            </p:cNvPr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704;p38">
              <a:extLst>
                <a:ext uri="{FF2B5EF4-FFF2-40B4-BE49-F238E27FC236}">
                  <a16:creationId xmlns:a16="http://schemas.microsoft.com/office/drawing/2014/main" id="{F2A85C22-620E-E6E9-AB3A-68F85B353AB2}"/>
                </a:ext>
              </a:extLst>
            </p:cNvPr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396;p31">
            <a:extLst>
              <a:ext uri="{FF2B5EF4-FFF2-40B4-BE49-F238E27FC236}">
                <a16:creationId xmlns:a16="http://schemas.microsoft.com/office/drawing/2014/main" id="{E63E8280-14DE-F4DB-C1AE-462B62201DBE}"/>
              </a:ext>
            </a:extLst>
          </p:cNvPr>
          <p:cNvGrpSpPr/>
          <p:nvPr/>
        </p:nvGrpSpPr>
        <p:grpSpPr>
          <a:xfrm>
            <a:off x="6800298" y="4887791"/>
            <a:ext cx="1098804" cy="732535"/>
            <a:chOff x="8118467" y="4032000"/>
            <a:chExt cx="1098804" cy="732535"/>
          </a:xfrm>
        </p:grpSpPr>
        <p:sp>
          <p:nvSpPr>
            <p:cNvPr id="10" name="Google Shape;397;p31">
              <a:extLst>
                <a:ext uri="{FF2B5EF4-FFF2-40B4-BE49-F238E27FC236}">
                  <a16:creationId xmlns:a16="http://schemas.microsoft.com/office/drawing/2014/main" id="{D183D6C0-1FA5-BA04-C023-426A720D7F2E}"/>
                </a:ext>
              </a:extLst>
            </p:cNvPr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98;p31">
              <a:extLst>
                <a:ext uri="{FF2B5EF4-FFF2-40B4-BE49-F238E27FC236}">
                  <a16:creationId xmlns:a16="http://schemas.microsoft.com/office/drawing/2014/main" id="{E744226F-1872-55F7-B43D-72C3D0C2DCCA}"/>
                </a:ext>
              </a:extLst>
            </p:cNvPr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99;p31">
              <a:extLst>
                <a:ext uri="{FF2B5EF4-FFF2-40B4-BE49-F238E27FC236}">
                  <a16:creationId xmlns:a16="http://schemas.microsoft.com/office/drawing/2014/main" id="{DB6EC0BC-981A-F8CE-1C1A-1334E17CF2C2}"/>
                </a:ext>
              </a:extLst>
            </p:cNvPr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00;p31">
              <a:extLst>
                <a:ext uri="{FF2B5EF4-FFF2-40B4-BE49-F238E27FC236}">
                  <a16:creationId xmlns:a16="http://schemas.microsoft.com/office/drawing/2014/main" id="{481B9138-2EEF-6CBA-0E89-F06A38C3E4AC}"/>
                </a:ext>
              </a:extLst>
            </p:cNvPr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01;p31">
              <a:extLst>
                <a:ext uri="{FF2B5EF4-FFF2-40B4-BE49-F238E27FC236}">
                  <a16:creationId xmlns:a16="http://schemas.microsoft.com/office/drawing/2014/main" id="{414833C2-5E73-057A-D4E8-22068883C656}"/>
                </a:ext>
              </a:extLst>
            </p:cNvPr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02;p31">
              <a:extLst>
                <a:ext uri="{FF2B5EF4-FFF2-40B4-BE49-F238E27FC236}">
                  <a16:creationId xmlns:a16="http://schemas.microsoft.com/office/drawing/2014/main" id="{AAB71469-A52E-06AB-A0B1-CB2209F7BC09}"/>
                </a:ext>
              </a:extLst>
            </p:cNvPr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03;p31">
              <a:extLst>
                <a:ext uri="{FF2B5EF4-FFF2-40B4-BE49-F238E27FC236}">
                  <a16:creationId xmlns:a16="http://schemas.microsoft.com/office/drawing/2014/main" id="{96C67EBE-A197-C34F-6EDD-D3A153C71E04}"/>
                </a:ext>
              </a:extLst>
            </p:cNvPr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04;p31">
              <a:extLst>
                <a:ext uri="{FF2B5EF4-FFF2-40B4-BE49-F238E27FC236}">
                  <a16:creationId xmlns:a16="http://schemas.microsoft.com/office/drawing/2014/main" id="{AF33D6CA-24AD-AAAD-3E4E-D7180D1FCAE6}"/>
                </a:ext>
              </a:extLst>
            </p:cNvPr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05;p31">
              <a:extLst>
                <a:ext uri="{FF2B5EF4-FFF2-40B4-BE49-F238E27FC236}">
                  <a16:creationId xmlns:a16="http://schemas.microsoft.com/office/drawing/2014/main" id="{21D8FDAF-A90A-D98D-BC42-A2076BD0A84D}"/>
                </a:ext>
              </a:extLst>
            </p:cNvPr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06;p31">
              <a:extLst>
                <a:ext uri="{FF2B5EF4-FFF2-40B4-BE49-F238E27FC236}">
                  <a16:creationId xmlns:a16="http://schemas.microsoft.com/office/drawing/2014/main" id="{1413D57D-4160-CD3D-8660-2FE928428514}"/>
                </a:ext>
              </a:extLst>
            </p:cNvPr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07;p31">
              <a:extLst>
                <a:ext uri="{FF2B5EF4-FFF2-40B4-BE49-F238E27FC236}">
                  <a16:creationId xmlns:a16="http://schemas.microsoft.com/office/drawing/2014/main" id="{E39EAF30-2E6B-6456-6A79-AB4D9D8BED58}"/>
                </a:ext>
              </a:extLst>
            </p:cNvPr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08;p31">
              <a:extLst>
                <a:ext uri="{FF2B5EF4-FFF2-40B4-BE49-F238E27FC236}">
                  <a16:creationId xmlns:a16="http://schemas.microsoft.com/office/drawing/2014/main" id="{11D6BE68-4EAD-9153-6519-5E55A8473C84}"/>
                </a:ext>
              </a:extLst>
            </p:cNvPr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09;p31">
              <a:extLst>
                <a:ext uri="{FF2B5EF4-FFF2-40B4-BE49-F238E27FC236}">
                  <a16:creationId xmlns:a16="http://schemas.microsoft.com/office/drawing/2014/main" id="{1DDAFE07-FAAC-6414-0DB3-0B9021C6818B}"/>
                </a:ext>
              </a:extLst>
            </p:cNvPr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10;p31">
              <a:extLst>
                <a:ext uri="{FF2B5EF4-FFF2-40B4-BE49-F238E27FC236}">
                  <a16:creationId xmlns:a16="http://schemas.microsoft.com/office/drawing/2014/main" id="{3C470188-8E0B-2B7A-9D2C-5657B81F15AB}"/>
                </a:ext>
              </a:extLst>
            </p:cNvPr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11;p31">
              <a:extLst>
                <a:ext uri="{FF2B5EF4-FFF2-40B4-BE49-F238E27FC236}">
                  <a16:creationId xmlns:a16="http://schemas.microsoft.com/office/drawing/2014/main" id="{0E026507-4379-42E8-B370-0EAB75EEBE6A}"/>
                </a:ext>
              </a:extLst>
            </p:cNvPr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12;p31">
              <a:extLst>
                <a:ext uri="{FF2B5EF4-FFF2-40B4-BE49-F238E27FC236}">
                  <a16:creationId xmlns:a16="http://schemas.microsoft.com/office/drawing/2014/main" id="{8484F60C-205C-99F1-CC44-6E95BD31E44F}"/>
                </a:ext>
              </a:extLst>
            </p:cNvPr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13;p31">
              <a:extLst>
                <a:ext uri="{FF2B5EF4-FFF2-40B4-BE49-F238E27FC236}">
                  <a16:creationId xmlns:a16="http://schemas.microsoft.com/office/drawing/2014/main" id="{00DF698D-5B4F-5923-7784-359259EF42C7}"/>
                </a:ext>
              </a:extLst>
            </p:cNvPr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14;p31">
              <a:extLst>
                <a:ext uri="{FF2B5EF4-FFF2-40B4-BE49-F238E27FC236}">
                  <a16:creationId xmlns:a16="http://schemas.microsoft.com/office/drawing/2014/main" id="{6CFB24D6-C401-7F85-3AD3-6445265EB613}"/>
                </a:ext>
              </a:extLst>
            </p:cNvPr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15;p31">
              <a:extLst>
                <a:ext uri="{FF2B5EF4-FFF2-40B4-BE49-F238E27FC236}">
                  <a16:creationId xmlns:a16="http://schemas.microsoft.com/office/drawing/2014/main" id="{9A865355-5BE0-8149-CAFC-9E068218D4CA}"/>
                </a:ext>
              </a:extLst>
            </p:cNvPr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16;p31">
              <a:extLst>
                <a:ext uri="{FF2B5EF4-FFF2-40B4-BE49-F238E27FC236}">
                  <a16:creationId xmlns:a16="http://schemas.microsoft.com/office/drawing/2014/main" id="{0758059C-684F-D71D-ED2D-65F19CE14510}"/>
                </a:ext>
              </a:extLst>
            </p:cNvPr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17;p31">
              <a:extLst>
                <a:ext uri="{FF2B5EF4-FFF2-40B4-BE49-F238E27FC236}">
                  <a16:creationId xmlns:a16="http://schemas.microsoft.com/office/drawing/2014/main" id="{EA55A2CA-1B10-6376-4957-AD902E94F572}"/>
                </a:ext>
              </a:extLst>
            </p:cNvPr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18;p31">
              <a:extLst>
                <a:ext uri="{FF2B5EF4-FFF2-40B4-BE49-F238E27FC236}">
                  <a16:creationId xmlns:a16="http://schemas.microsoft.com/office/drawing/2014/main" id="{CE13EB3B-A2D7-F0EE-FC86-5771FE2763C7}"/>
                </a:ext>
              </a:extLst>
            </p:cNvPr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19;p31">
              <a:extLst>
                <a:ext uri="{FF2B5EF4-FFF2-40B4-BE49-F238E27FC236}">
                  <a16:creationId xmlns:a16="http://schemas.microsoft.com/office/drawing/2014/main" id="{46A4EF3C-FD8E-C150-E26C-99C04E4FEB2D}"/>
                </a:ext>
              </a:extLst>
            </p:cNvPr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20;p31">
              <a:extLst>
                <a:ext uri="{FF2B5EF4-FFF2-40B4-BE49-F238E27FC236}">
                  <a16:creationId xmlns:a16="http://schemas.microsoft.com/office/drawing/2014/main" id="{A3460B03-30EE-757D-CE9E-C622B3A1634C}"/>
                </a:ext>
              </a:extLst>
            </p:cNvPr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21;p31">
              <a:extLst>
                <a:ext uri="{FF2B5EF4-FFF2-40B4-BE49-F238E27FC236}">
                  <a16:creationId xmlns:a16="http://schemas.microsoft.com/office/drawing/2014/main" id="{0B5EDFAB-2B69-A956-D168-D953C1A20BA5}"/>
                </a:ext>
              </a:extLst>
            </p:cNvPr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22;p31">
              <a:extLst>
                <a:ext uri="{FF2B5EF4-FFF2-40B4-BE49-F238E27FC236}">
                  <a16:creationId xmlns:a16="http://schemas.microsoft.com/office/drawing/2014/main" id="{293C936B-23C9-464E-B3F8-C759A9F10A41}"/>
                </a:ext>
              </a:extLst>
            </p:cNvPr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23;p31">
              <a:extLst>
                <a:ext uri="{FF2B5EF4-FFF2-40B4-BE49-F238E27FC236}">
                  <a16:creationId xmlns:a16="http://schemas.microsoft.com/office/drawing/2014/main" id="{738CD790-6337-2A3B-A48C-640B989AEBB9}"/>
                </a:ext>
              </a:extLst>
            </p:cNvPr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24;p31">
              <a:extLst>
                <a:ext uri="{FF2B5EF4-FFF2-40B4-BE49-F238E27FC236}">
                  <a16:creationId xmlns:a16="http://schemas.microsoft.com/office/drawing/2014/main" id="{29DCC58D-42C7-0469-EDC5-ED036A66FB73}"/>
                </a:ext>
              </a:extLst>
            </p:cNvPr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25;p31">
              <a:extLst>
                <a:ext uri="{FF2B5EF4-FFF2-40B4-BE49-F238E27FC236}">
                  <a16:creationId xmlns:a16="http://schemas.microsoft.com/office/drawing/2014/main" id="{7B216393-D6BB-6F00-2713-1D006F761CD5}"/>
                </a:ext>
              </a:extLst>
            </p:cNvPr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26;p31">
              <a:extLst>
                <a:ext uri="{FF2B5EF4-FFF2-40B4-BE49-F238E27FC236}">
                  <a16:creationId xmlns:a16="http://schemas.microsoft.com/office/drawing/2014/main" id="{3BCA07F5-74AE-EA15-5FA2-AD4EB7266342}"/>
                </a:ext>
              </a:extLst>
            </p:cNvPr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27;p31">
              <a:extLst>
                <a:ext uri="{FF2B5EF4-FFF2-40B4-BE49-F238E27FC236}">
                  <a16:creationId xmlns:a16="http://schemas.microsoft.com/office/drawing/2014/main" id="{49FEFA6D-79AB-BE2C-22C0-941C579FEBD2}"/>
                </a:ext>
              </a:extLst>
            </p:cNvPr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28;p31">
              <a:extLst>
                <a:ext uri="{FF2B5EF4-FFF2-40B4-BE49-F238E27FC236}">
                  <a16:creationId xmlns:a16="http://schemas.microsoft.com/office/drawing/2014/main" id="{3382FF10-464A-646C-5F43-BECE116823E6}"/>
                </a:ext>
              </a:extLst>
            </p:cNvPr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29;p31">
              <a:extLst>
                <a:ext uri="{FF2B5EF4-FFF2-40B4-BE49-F238E27FC236}">
                  <a16:creationId xmlns:a16="http://schemas.microsoft.com/office/drawing/2014/main" id="{635EED95-33CF-9060-74D6-E055939DDA95}"/>
                </a:ext>
              </a:extLst>
            </p:cNvPr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0;p31">
              <a:extLst>
                <a:ext uri="{FF2B5EF4-FFF2-40B4-BE49-F238E27FC236}">
                  <a16:creationId xmlns:a16="http://schemas.microsoft.com/office/drawing/2014/main" id="{FFC2AC1D-DDF2-1C19-5B9F-14F38FE25781}"/>
                </a:ext>
              </a:extLst>
            </p:cNvPr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31;p31">
              <a:extLst>
                <a:ext uri="{FF2B5EF4-FFF2-40B4-BE49-F238E27FC236}">
                  <a16:creationId xmlns:a16="http://schemas.microsoft.com/office/drawing/2014/main" id="{3BFAF01B-4B0D-9743-617E-5D2182C25FDF}"/>
                </a:ext>
              </a:extLst>
            </p:cNvPr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32;p31">
              <a:extLst>
                <a:ext uri="{FF2B5EF4-FFF2-40B4-BE49-F238E27FC236}">
                  <a16:creationId xmlns:a16="http://schemas.microsoft.com/office/drawing/2014/main" id="{6A011BFF-8B29-3C90-D421-CB0E0658E4B6}"/>
                </a:ext>
              </a:extLst>
            </p:cNvPr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33;p31">
              <a:extLst>
                <a:ext uri="{FF2B5EF4-FFF2-40B4-BE49-F238E27FC236}">
                  <a16:creationId xmlns:a16="http://schemas.microsoft.com/office/drawing/2014/main" id="{FFC2773A-97FF-B74C-C60C-3FC2F24DB6CC}"/>
                </a:ext>
              </a:extLst>
            </p:cNvPr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Image 2" descr="Une image contenant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12747C4A-8AEF-50BB-8479-F74800BD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63" y="1263779"/>
            <a:ext cx="5503474" cy="310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69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18708-6D84-65B9-769D-265CB48CA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5;p37">
            <a:extLst>
              <a:ext uri="{FF2B5EF4-FFF2-40B4-BE49-F238E27FC236}">
                <a16:creationId xmlns:a16="http://schemas.microsoft.com/office/drawing/2014/main" id="{449AF920-B6D1-0B18-91D0-BC20C068DF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Global Response Normalization</a:t>
            </a:r>
            <a:endParaRPr sz="2800" dirty="0"/>
          </a:p>
        </p:txBody>
      </p:sp>
      <p:grpSp>
        <p:nvGrpSpPr>
          <p:cNvPr id="41" name="Google Shape;1441;p57">
            <a:extLst>
              <a:ext uri="{FF2B5EF4-FFF2-40B4-BE49-F238E27FC236}">
                <a16:creationId xmlns:a16="http://schemas.microsoft.com/office/drawing/2014/main" id="{18F1F581-76C7-2EBC-7E65-BDCAD9FEFE11}"/>
              </a:ext>
            </a:extLst>
          </p:cNvPr>
          <p:cNvGrpSpPr/>
          <p:nvPr/>
        </p:nvGrpSpPr>
        <p:grpSpPr>
          <a:xfrm>
            <a:off x="-137236" y="4721026"/>
            <a:ext cx="533033" cy="533033"/>
            <a:chOff x="4049800" y="640400"/>
            <a:chExt cx="858900" cy="858900"/>
          </a:xfrm>
        </p:grpSpPr>
        <p:sp>
          <p:nvSpPr>
            <p:cNvPr id="42" name="Google Shape;1442;p57">
              <a:extLst>
                <a:ext uri="{FF2B5EF4-FFF2-40B4-BE49-F238E27FC236}">
                  <a16:creationId xmlns:a16="http://schemas.microsoft.com/office/drawing/2014/main" id="{A6BFC7D7-807F-90AE-144D-2BBADD177F49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D27FE9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443;p57">
              <a:extLst>
                <a:ext uri="{FF2B5EF4-FFF2-40B4-BE49-F238E27FC236}">
                  <a16:creationId xmlns:a16="http://schemas.microsoft.com/office/drawing/2014/main" id="{1830DC8C-1088-1A1E-699E-34CBDA8BA2A2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FFC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" name="Google Shape;690;p38">
            <a:extLst>
              <a:ext uri="{FF2B5EF4-FFF2-40B4-BE49-F238E27FC236}">
                <a16:creationId xmlns:a16="http://schemas.microsoft.com/office/drawing/2014/main" id="{8E8951D3-95F2-137A-5DC9-340EBAC04055}"/>
              </a:ext>
            </a:extLst>
          </p:cNvPr>
          <p:cNvGrpSpPr/>
          <p:nvPr/>
        </p:nvGrpSpPr>
        <p:grpSpPr>
          <a:xfrm>
            <a:off x="-63370" y="3235083"/>
            <a:ext cx="867244" cy="731406"/>
            <a:chOff x="7329141" y="362469"/>
            <a:chExt cx="1022136" cy="829949"/>
          </a:xfrm>
        </p:grpSpPr>
        <p:sp>
          <p:nvSpPr>
            <p:cNvPr id="90" name="Google Shape;691;p38">
              <a:extLst>
                <a:ext uri="{FF2B5EF4-FFF2-40B4-BE49-F238E27FC236}">
                  <a16:creationId xmlns:a16="http://schemas.microsoft.com/office/drawing/2014/main" id="{EC487977-52BA-D79E-60AD-EC1B95072E64}"/>
                </a:ext>
              </a:extLst>
            </p:cNvPr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692;p38">
              <a:extLst>
                <a:ext uri="{FF2B5EF4-FFF2-40B4-BE49-F238E27FC236}">
                  <a16:creationId xmlns:a16="http://schemas.microsoft.com/office/drawing/2014/main" id="{682AB945-00DE-E674-2AE6-730764966F51}"/>
                </a:ext>
              </a:extLst>
            </p:cNvPr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693;p38">
              <a:extLst>
                <a:ext uri="{FF2B5EF4-FFF2-40B4-BE49-F238E27FC236}">
                  <a16:creationId xmlns:a16="http://schemas.microsoft.com/office/drawing/2014/main" id="{A6F7292F-8533-CB89-61FD-E05917226CF3}"/>
                </a:ext>
              </a:extLst>
            </p:cNvPr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102" name="Google Shape;694;p38">
                <a:extLst>
                  <a:ext uri="{FF2B5EF4-FFF2-40B4-BE49-F238E27FC236}">
                    <a16:creationId xmlns:a16="http://schemas.microsoft.com/office/drawing/2014/main" id="{E8CD5429-BBB5-A0B2-679D-B5B73027BED3}"/>
                  </a:ext>
                </a:extLst>
              </p:cNvPr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695;p38">
                <a:extLst>
                  <a:ext uri="{FF2B5EF4-FFF2-40B4-BE49-F238E27FC236}">
                    <a16:creationId xmlns:a16="http://schemas.microsoft.com/office/drawing/2014/main" id="{CF27A1A1-CC7D-252B-9DBF-0CFFBB658B50}"/>
                  </a:ext>
                </a:extLst>
              </p:cNvPr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696;p38">
              <a:extLst>
                <a:ext uri="{FF2B5EF4-FFF2-40B4-BE49-F238E27FC236}">
                  <a16:creationId xmlns:a16="http://schemas.microsoft.com/office/drawing/2014/main" id="{7844CF20-4E44-242E-F347-A15E449825F2}"/>
                </a:ext>
              </a:extLst>
            </p:cNvPr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697;p38">
              <a:extLst>
                <a:ext uri="{FF2B5EF4-FFF2-40B4-BE49-F238E27FC236}">
                  <a16:creationId xmlns:a16="http://schemas.microsoft.com/office/drawing/2014/main" id="{D0DEDBBC-730A-34AD-FBC8-801918147DE4}"/>
                </a:ext>
              </a:extLst>
            </p:cNvPr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698;p38">
              <a:extLst>
                <a:ext uri="{FF2B5EF4-FFF2-40B4-BE49-F238E27FC236}">
                  <a16:creationId xmlns:a16="http://schemas.microsoft.com/office/drawing/2014/main" id="{4DD4CA70-28DD-BE7B-6ACB-1165B83C59BD}"/>
                </a:ext>
              </a:extLst>
            </p:cNvPr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699;p38">
              <a:extLst>
                <a:ext uri="{FF2B5EF4-FFF2-40B4-BE49-F238E27FC236}">
                  <a16:creationId xmlns:a16="http://schemas.microsoft.com/office/drawing/2014/main" id="{B1CE3F1B-378B-8B81-39E1-64CE18FA2680}"/>
                </a:ext>
              </a:extLst>
            </p:cNvPr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700;p38">
              <a:extLst>
                <a:ext uri="{FF2B5EF4-FFF2-40B4-BE49-F238E27FC236}">
                  <a16:creationId xmlns:a16="http://schemas.microsoft.com/office/drawing/2014/main" id="{F8072B5D-1C7D-DA46-3CB2-919D23998340}"/>
                </a:ext>
              </a:extLst>
            </p:cNvPr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701;p38">
              <a:extLst>
                <a:ext uri="{FF2B5EF4-FFF2-40B4-BE49-F238E27FC236}">
                  <a16:creationId xmlns:a16="http://schemas.microsoft.com/office/drawing/2014/main" id="{ADB10E42-8CA5-5002-4075-3917A5A2BC77}"/>
                </a:ext>
              </a:extLst>
            </p:cNvPr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702;p38">
              <a:extLst>
                <a:ext uri="{FF2B5EF4-FFF2-40B4-BE49-F238E27FC236}">
                  <a16:creationId xmlns:a16="http://schemas.microsoft.com/office/drawing/2014/main" id="{243A2D06-6B69-6962-DFF5-281D86FD3951}"/>
                </a:ext>
              </a:extLst>
            </p:cNvPr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703;p38">
              <a:extLst>
                <a:ext uri="{FF2B5EF4-FFF2-40B4-BE49-F238E27FC236}">
                  <a16:creationId xmlns:a16="http://schemas.microsoft.com/office/drawing/2014/main" id="{5196C1EB-7249-6C50-E44C-C03FF024C7B3}"/>
                </a:ext>
              </a:extLst>
            </p:cNvPr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704;p38">
              <a:extLst>
                <a:ext uri="{FF2B5EF4-FFF2-40B4-BE49-F238E27FC236}">
                  <a16:creationId xmlns:a16="http://schemas.microsoft.com/office/drawing/2014/main" id="{8DFA3BA3-325A-EDD5-B1B1-6A57B333682C}"/>
                </a:ext>
              </a:extLst>
            </p:cNvPr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396;p31">
            <a:extLst>
              <a:ext uri="{FF2B5EF4-FFF2-40B4-BE49-F238E27FC236}">
                <a16:creationId xmlns:a16="http://schemas.microsoft.com/office/drawing/2014/main" id="{6EF1803D-1F1D-D4C7-934F-4BC37B79654E}"/>
              </a:ext>
            </a:extLst>
          </p:cNvPr>
          <p:cNvGrpSpPr/>
          <p:nvPr/>
        </p:nvGrpSpPr>
        <p:grpSpPr>
          <a:xfrm>
            <a:off x="6800298" y="4887791"/>
            <a:ext cx="1098804" cy="732535"/>
            <a:chOff x="8118467" y="4032000"/>
            <a:chExt cx="1098804" cy="732535"/>
          </a:xfrm>
        </p:grpSpPr>
        <p:sp>
          <p:nvSpPr>
            <p:cNvPr id="10" name="Google Shape;397;p31">
              <a:extLst>
                <a:ext uri="{FF2B5EF4-FFF2-40B4-BE49-F238E27FC236}">
                  <a16:creationId xmlns:a16="http://schemas.microsoft.com/office/drawing/2014/main" id="{BDCF3D34-06FC-127D-4DCA-1869E58E8EFB}"/>
                </a:ext>
              </a:extLst>
            </p:cNvPr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98;p31">
              <a:extLst>
                <a:ext uri="{FF2B5EF4-FFF2-40B4-BE49-F238E27FC236}">
                  <a16:creationId xmlns:a16="http://schemas.microsoft.com/office/drawing/2014/main" id="{A9187ABA-79A2-83D7-97AA-A019E9C832DB}"/>
                </a:ext>
              </a:extLst>
            </p:cNvPr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99;p31">
              <a:extLst>
                <a:ext uri="{FF2B5EF4-FFF2-40B4-BE49-F238E27FC236}">
                  <a16:creationId xmlns:a16="http://schemas.microsoft.com/office/drawing/2014/main" id="{62F3DE27-A87E-59CA-9A6D-8E057584A43F}"/>
                </a:ext>
              </a:extLst>
            </p:cNvPr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00;p31">
              <a:extLst>
                <a:ext uri="{FF2B5EF4-FFF2-40B4-BE49-F238E27FC236}">
                  <a16:creationId xmlns:a16="http://schemas.microsoft.com/office/drawing/2014/main" id="{29E6DFED-2EF5-BF4B-2421-9762DF7A3F82}"/>
                </a:ext>
              </a:extLst>
            </p:cNvPr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01;p31">
              <a:extLst>
                <a:ext uri="{FF2B5EF4-FFF2-40B4-BE49-F238E27FC236}">
                  <a16:creationId xmlns:a16="http://schemas.microsoft.com/office/drawing/2014/main" id="{3717B15F-9E74-829F-51B1-010EDB4AB74E}"/>
                </a:ext>
              </a:extLst>
            </p:cNvPr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02;p31">
              <a:extLst>
                <a:ext uri="{FF2B5EF4-FFF2-40B4-BE49-F238E27FC236}">
                  <a16:creationId xmlns:a16="http://schemas.microsoft.com/office/drawing/2014/main" id="{76A9D800-B1AE-53A2-0050-32CBFD1EB443}"/>
                </a:ext>
              </a:extLst>
            </p:cNvPr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03;p31">
              <a:extLst>
                <a:ext uri="{FF2B5EF4-FFF2-40B4-BE49-F238E27FC236}">
                  <a16:creationId xmlns:a16="http://schemas.microsoft.com/office/drawing/2014/main" id="{D0F32EBA-4FD7-A016-FF80-37996A4F6908}"/>
                </a:ext>
              </a:extLst>
            </p:cNvPr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04;p31">
              <a:extLst>
                <a:ext uri="{FF2B5EF4-FFF2-40B4-BE49-F238E27FC236}">
                  <a16:creationId xmlns:a16="http://schemas.microsoft.com/office/drawing/2014/main" id="{EB0AB7BE-6E90-FB34-C5BE-C302A78D3F02}"/>
                </a:ext>
              </a:extLst>
            </p:cNvPr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05;p31">
              <a:extLst>
                <a:ext uri="{FF2B5EF4-FFF2-40B4-BE49-F238E27FC236}">
                  <a16:creationId xmlns:a16="http://schemas.microsoft.com/office/drawing/2014/main" id="{50E6AE45-0BD6-D24E-D9E5-411493B7CCAC}"/>
                </a:ext>
              </a:extLst>
            </p:cNvPr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06;p31">
              <a:extLst>
                <a:ext uri="{FF2B5EF4-FFF2-40B4-BE49-F238E27FC236}">
                  <a16:creationId xmlns:a16="http://schemas.microsoft.com/office/drawing/2014/main" id="{374482FB-D208-C2C5-C7AA-A1E16969CAA5}"/>
                </a:ext>
              </a:extLst>
            </p:cNvPr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07;p31">
              <a:extLst>
                <a:ext uri="{FF2B5EF4-FFF2-40B4-BE49-F238E27FC236}">
                  <a16:creationId xmlns:a16="http://schemas.microsoft.com/office/drawing/2014/main" id="{CBCA26D1-A5F8-B295-CCDB-F56A499C16D8}"/>
                </a:ext>
              </a:extLst>
            </p:cNvPr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08;p31">
              <a:extLst>
                <a:ext uri="{FF2B5EF4-FFF2-40B4-BE49-F238E27FC236}">
                  <a16:creationId xmlns:a16="http://schemas.microsoft.com/office/drawing/2014/main" id="{4535C5E5-8F39-EF0F-35B9-1A55C0AC8DDA}"/>
                </a:ext>
              </a:extLst>
            </p:cNvPr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09;p31">
              <a:extLst>
                <a:ext uri="{FF2B5EF4-FFF2-40B4-BE49-F238E27FC236}">
                  <a16:creationId xmlns:a16="http://schemas.microsoft.com/office/drawing/2014/main" id="{92280B5A-15B2-E968-51A7-AEF46228F765}"/>
                </a:ext>
              </a:extLst>
            </p:cNvPr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10;p31">
              <a:extLst>
                <a:ext uri="{FF2B5EF4-FFF2-40B4-BE49-F238E27FC236}">
                  <a16:creationId xmlns:a16="http://schemas.microsoft.com/office/drawing/2014/main" id="{0770576C-BC64-F6EA-DF74-1EBAF63C1CEA}"/>
                </a:ext>
              </a:extLst>
            </p:cNvPr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11;p31">
              <a:extLst>
                <a:ext uri="{FF2B5EF4-FFF2-40B4-BE49-F238E27FC236}">
                  <a16:creationId xmlns:a16="http://schemas.microsoft.com/office/drawing/2014/main" id="{852CA087-41E6-224D-B4C5-88157003F227}"/>
                </a:ext>
              </a:extLst>
            </p:cNvPr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12;p31">
              <a:extLst>
                <a:ext uri="{FF2B5EF4-FFF2-40B4-BE49-F238E27FC236}">
                  <a16:creationId xmlns:a16="http://schemas.microsoft.com/office/drawing/2014/main" id="{F309AACC-89AD-4674-F066-CD0B7D82392B}"/>
                </a:ext>
              </a:extLst>
            </p:cNvPr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13;p31">
              <a:extLst>
                <a:ext uri="{FF2B5EF4-FFF2-40B4-BE49-F238E27FC236}">
                  <a16:creationId xmlns:a16="http://schemas.microsoft.com/office/drawing/2014/main" id="{6C4F8904-0752-7548-3B5B-2B3339AA7F45}"/>
                </a:ext>
              </a:extLst>
            </p:cNvPr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14;p31">
              <a:extLst>
                <a:ext uri="{FF2B5EF4-FFF2-40B4-BE49-F238E27FC236}">
                  <a16:creationId xmlns:a16="http://schemas.microsoft.com/office/drawing/2014/main" id="{5416ABCC-07AF-0329-7A2C-020DDB55AD67}"/>
                </a:ext>
              </a:extLst>
            </p:cNvPr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15;p31">
              <a:extLst>
                <a:ext uri="{FF2B5EF4-FFF2-40B4-BE49-F238E27FC236}">
                  <a16:creationId xmlns:a16="http://schemas.microsoft.com/office/drawing/2014/main" id="{E3F24F01-5D89-769E-C778-9B5D90D162D7}"/>
                </a:ext>
              </a:extLst>
            </p:cNvPr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16;p31">
              <a:extLst>
                <a:ext uri="{FF2B5EF4-FFF2-40B4-BE49-F238E27FC236}">
                  <a16:creationId xmlns:a16="http://schemas.microsoft.com/office/drawing/2014/main" id="{38756058-90B2-8E47-A427-E3D69936764A}"/>
                </a:ext>
              </a:extLst>
            </p:cNvPr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17;p31">
              <a:extLst>
                <a:ext uri="{FF2B5EF4-FFF2-40B4-BE49-F238E27FC236}">
                  <a16:creationId xmlns:a16="http://schemas.microsoft.com/office/drawing/2014/main" id="{7E0C54F7-857A-FE58-603D-A350E1E1A16A}"/>
                </a:ext>
              </a:extLst>
            </p:cNvPr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18;p31">
              <a:extLst>
                <a:ext uri="{FF2B5EF4-FFF2-40B4-BE49-F238E27FC236}">
                  <a16:creationId xmlns:a16="http://schemas.microsoft.com/office/drawing/2014/main" id="{4A7A2816-0A77-012B-EBDD-4100D42DE273}"/>
                </a:ext>
              </a:extLst>
            </p:cNvPr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19;p31">
              <a:extLst>
                <a:ext uri="{FF2B5EF4-FFF2-40B4-BE49-F238E27FC236}">
                  <a16:creationId xmlns:a16="http://schemas.microsoft.com/office/drawing/2014/main" id="{55F88972-BD04-4655-7F27-9804D65D1C96}"/>
                </a:ext>
              </a:extLst>
            </p:cNvPr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20;p31">
              <a:extLst>
                <a:ext uri="{FF2B5EF4-FFF2-40B4-BE49-F238E27FC236}">
                  <a16:creationId xmlns:a16="http://schemas.microsoft.com/office/drawing/2014/main" id="{F7E56D23-AB1B-6C05-D395-60236F20EC13}"/>
                </a:ext>
              </a:extLst>
            </p:cNvPr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21;p31">
              <a:extLst>
                <a:ext uri="{FF2B5EF4-FFF2-40B4-BE49-F238E27FC236}">
                  <a16:creationId xmlns:a16="http://schemas.microsoft.com/office/drawing/2014/main" id="{3F5CD72B-798F-0B6D-5678-5920F585B3DB}"/>
                </a:ext>
              </a:extLst>
            </p:cNvPr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22;p31">
              <a:extLst>
                <a:ext uri="{FF2B5EF4-FFF2-40B4-BE49-F238E27FC236}">
                  <a16:creationId xmlns:a16="http://schemas.microsoft.com/office/drawing/2014/main" id="{C876D04B-F335-71A1-1C75-8AEA365B75DD}"/>
                </a:ext>
              </a:extLst>
            </p:cNvPr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23;p31">
              <a:extLst>
                <a:ext uri="{FF2B5EF4-FFF2-40B4-BE49-F238E27FC236}">
                  <a16:creationId xmlns:a16="http://schemas.microsoft.com/office/drawing/2014/main" id="{60099DC7-87DA-D4CC-E152-5DCBAD691479}"/>
                </a:ext>
              </a:extLst>
            </p:cNvPr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24;p31">
              <a:extLst>
                <a:ext uri="{FF2B5EF4-FFF2-40B4-BE49-F238E27FC236}">
                  <a16:creationId xmlns:a16="http://schemas.microsoft.com/office/drawing/2014/main" id="{9873E665-0874-DAB2-DD5C-6DAAFBDD7893}"/>
                </a:ext>
              </a:extLst>
            </p:cNvPr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25;p31">
              <a:extLst>
                <a:ext uri="{FF2B5EF4-FFF2-40B4-BE49-F238E27FC236}">
                  <a16:creationId xmlns:a16="http://schemas.microsoft.com/office/drawing/2014/main" id="{5E576B3C-91E8-D183-5C95-2B8DB6191E14}"/>
                </a:ext>
              </a:extLst>
            </p:cNvPr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26;p31">
              <a:extLst>
                <a:ext uri="{FF2B5EF4-FFF2-40B4-BE49-F238E27FC236}">
                  <a16:creationId xmlns:a16="http://schemas.microsoft.com/office/drawing/2014/main" id="{8181DB69-72EE-D8C1-7EC8-CAEE34081060}"/>
                </a:ext>
              </a:extLst>
            </p:cNvPr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27;p31">
              <a:extLst>
                <a:ext uri="{FF2B5EF4-FFF2-40B4-BE49-F238E27FC236}">
                  <a16:creationId xmlns:a16="http://schemas.microsoft.com/office/drawing/2014/main" id="{CFF29E2A-22E5-F9FD-5E56-F0D116A025E8}"/>
                </a:ext>
              </a:extLst>
            </p:cNvPr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28;p31">
              <a:extLst>
                <a:ext uri="{FF2B5EF4-FFF2-40B4-BE49-F238E27FC236}">
                  <a16:creationId xmlns:a16="http://schemas.microsoft.com/office/drawing/2014/main" id="{427A3A38-5841-9659-02E8-018F70D1FF0E}"/>
                </a:ext>
              </a:extLst>
            </p:cNvPr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29;p31">
              <a:extLst>
                <a:ext uri="{FF2B5EF4-FFF2-40B4-BE49-F238E27FC236}">
                  <a16:creationId xmlns:a16="http://schemas.microsoft.com/office/drawing/2014/main" id="{2887090D-16C9-4F43-8EBB-47E6DAC3947F}"/>
                </a:ext>
              </a:extLst>
            </p:cNvPr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0;p31">
              <a:extLst>
                <a:ext uri="{FF2B5EF4-FFF2-40B4-BE49-F238E27FC236}">
                  <a16:creationId xmlns:a16="http://schemas.microsoft.com/office/drawing/2014/main" id="{CF6A1A71-17FF-019D-6C1C-97EEC384A5D1}"/>
                </a:ext>
              </a:extLst>
            </p:cNvPr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31;p31">
              <a:extLst>
                <a:ext uri="{FF2B5EF4-FFF2-40B4-BE49-F238E27FC236}">
                  <a16:creationId xmlns:a16="http://schemas.microsoft.com/office/drawing/2014/main" id="{9771C64E-7E9B-DCB6-A8DA-2C59F4A7AD47}"/>
                </a:ext>
              </a:extLst>
            </p:cNvPr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32;p31">
              <a:extLst>
                <a:ext uri="{FF2B5EF4-FFF2-40B4-BE49-F238E27FC236}">
                  <a16:creationId xmlns:a16="http://schemas.microsoft.com/office/drawing/2014/main" id="{00A740BC-12C1-1255-095C-87FC4DC37820}"/>
                </a:ext>
              </a:extLst>
            </p:cNvPr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33;p31">
              <a:extLst>
                <a:ext uri="{FF2B5EF4-FFF2-40B4-BE49-F238E27FC236}">
                  <a16:creationId xmlns:a16="http://schemas.microsoft.com/office/drawing/2014/main" id="{2836512C-AFDF-A1D5-318A-10A2581FD255}"/>
                </a:ext>
              </a:extLst>
            </p:cNvPr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Image 3" descr="Une image contenant chien, capture d’écran, mammifère&#10;&#10;Le contenu généré par l’IA peut être incorrect.">
            <a:extLst>
              <a:ext uri="{FF2B5EF4-FFF2-40B4-BE49-F238E27FC236}">
                <a16:creationId xmlns:a16="http://schemas.microsoft.com/office/drawing/2014/main" id="{4B966238-349C-59C5-25D1-D4A8E359F9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529"/>
          <a:stretch/>
        </p:blipFill>
        <p:spPr>
          <a:xfrm>
            <a:off x="1367505" y="1523183"/>
            <a:ext cx="6531541" cy="238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 txBox="1">
            <a:spLocks noGrp="1"/>
          </p:cNvSpPr>
          <p:nvPr>
            <p:ph type="title"/>
          </p:nvPr>
        </p:nvSpPr>
        <p:spPr>
          <a:xfrm>
            <a:off x="1730591" y="309521"/>
            <a:ext cx="60068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Sommaire</a:t>
            </a:r>
            <a:endParaRPr sz="3600" dirty="0"/>
          </a:p>
        </p:txBody>
      </p:sp>
      <p:sp>
        <p:nvSpPr>
          <p:cNvPr id="532" name="Google Shape;532;p33"/>
          <p:cNvSpPr txBox="1">
            <a:spLocks noGrp="1"/>
          </p:cNvSpPr>
          <p:nvPr>
            <p:ph type="subTitle" idx="3"/>
          </p:nvPr>
        </p:nvSpPr>
        <p:spPr>
          <a:xfrm>
            <a:off x="1376477" y="1601122"/>
            <a:ext cx="3195523" cy="4475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Contexte et Objectifs</a:t>
            </a:r>
          </a:p>
        </p:txBody>
      </p:sp>
      <p:sp>
        <p:nvSpPr>
          <p:cNvPr id="25" name="Google Shape;532;p33">
            <a:extLst>
              <a:ext uri="{FF2B5EF4-FFF2-40B4-BE49-F238E27FC236}">
                <a16:creationId xmlns:a16="http://schemas.microsoft.com/office/drawing/2014/main" id="{AC24723D-0263-2E7D-711A-E999AC1DAC21}"/>
              </a:ext>
            </a:extLst>
          </p:cNvPr>
          <p:cNvSpPr txBox="1">
            <a:spLocks/>
          </p:cNvSpPr>
          <p:nvPr/>
        </p:nvSpPr>
        <p:spPr>
          <a:xfrm>
            <a:off x="1376477" y="2420510"/>
            <a:ext cx="261449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Dataset Retenu</a:t>
            </a:r>
          </a:p>
        </p:txBody>
      </p:sp>
      <p:sp>
        <p:nvSpPr>
          <p:cNvPr id="28" name="Google Shape;532;p33">
            <a:extLst>
              <a:ext uri="{FF2B5EF4-FFF2-40B4-BE49-F238E27FC236}">
                <a16:creationId xmlns:a16="http://schemas.microsoft.com/office/drawing/2014/main" id="{1FFE5E01-E34C-D467-0416-3C1BED1CF4CA}"/>
              </a:ext>
            </a:extLst>
          </p:cNvPr>
          <p:cNvSpPr txBox="1">
            <a:spLocks/>
          </p:cNvSpPr>
          <p:nvPr/>
        </p:nvSpPr>
        <p:spPr>
          <a:xfrm>
            <a:off x="1376477" y="3099532"/>
            <a:ext cx="2549255" cy="747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Choix du modèle</a:t>
            </a:r>
          </a:p>
          <a:p>
            <a:pPr marL="0" indent="0"/>
            <a:r>
              <a:rPr lang="fr-FR" sz="1600" dirty="0"/>
              <a:t>et innovations technologiques</a:t>
            </a:r>
          </a:p>
        </p:txBody>
      </p:sp>
      <p:sp>
        <p:nvSpPr>
          <p:cNvPr id="13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709717" y="4130656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04.</a:t>
            </a:r>
          </a:p>
        </p:txBody>
      </p:sp>
      <p:sp>
        <p:nvSpPr>
          <p:cNvPr id="14" name="Google Shape;532;p33">
            <a:extLst>
              <a:ext uri="{FF2B5EF4-FFF2-40B4-BE49-F238E27FC236}">
                <a16:creationId xmlns:a16="http://schemas.microsoft.com/office/drawing/2014/main" id="{BF13EE57-C916-C8DF-43EF-A373FD7DE665}"/>
              </a:ext>
            </a:extLst>
          </p:cNvPr>
          <p:cNvSpPr txBox="1">
            <a:spLocks/>
          </p:cNvSpPr>
          <p:nvPr/>
        </p:nvSpPr>
        <p:spPr>
          <a:xfrm>
            <a:off x="1376478" y="4068228"/>
            <a:ext cx="1304845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Méthodologie</a:t>
            </a:r>
          </a:p>
        </p:txBody>
      </p:sp>
      <p:grpSp>
        <p:nvGrpSpPr>
          <p:cNvPr id="15" name="Google Shape;875;p44">
            <a:extLst>
              <a:ext uri="{FF2B5EF4-FFF2-40B4-BE49-F238E27FC236}">
                <a16:creationId xmlns:a16="http://schemas.microsoft.com/office/drawing/2014/main" id="{F302E21F-9D51-A0E4-E839-092B588765A6}"/>
              </a:ext>
            </a:extLst>
          </p:cNvPr>
          <p:cNvGrpSpPr/>
          <p:nvPr/>
        </p:nvGrpSpPr>
        <p:grpSpPr>
          <a:xfrm>
            <a:off x="7517334" y="-531815"/>
            <a:ext cx="1734725" cy="1955314"/>
            <a:chOff x="2594603" y="2081903"/>
            <a:chExt cx="871327" cy="982126"/>
          </a:xfrm>
        </p:grpSpPr>
        <p:sp>
          <p:nvSpPr>
            <p:cNvPr id="16" name="Google Shape;876;p44">
              <a:extLst>
                <a:ext uri="{FF2B5EF4-FFF2-40B4-BE49-F238E27FC236}">
                  <a16:creationId xmlns:a16="http://schemas.microsoft.com/office/drawing/2014/main" id="{D8FF438A-BF16-59C3-70EE-A4848F591CFF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77;p44">
              <a:extLst>
                <a:ext uri="{FF2B5EF4-FFF2-40B4-BE49-F238E27FC236}">
                  <a16:creationId xmlns:a16="http://schemas.microsoft.com/office/drawing/2014/main" id="{B64CEC98-CF2D-CF33-6930-AF425C4E0703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78;p44">
              <a:extLst>
                <a:ext uri="{FF2B5EF4-FFF2-40B4-BE49-F238E27FC236}">
                  <a16:creationId xmlns:a16="http://schemas.microsoft.com/office/drawing/2014/main" id="{51726EA4-6BF6-03A6-3027-8DAA22717FF2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79;p44">
              <a:extLst>
                <a:ext uri="{FF2B5EF4-FFF2-40B4-BE49-F238E27FC236}">
                  <a16:creationId xmlns:a16="http://schemas.microsoft.com/office/drawing/2014/main" id="{8931CDA6-CD00-466C-40A0-B7A5D4B8C0EA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80;p44">
              <a:extLst>
                <a:ext uri="{FF2B5EF4-FFF2-40B4-BE49-F238E27FC236}">
                  <a16:creationId xmlns:a16="http://schemas.microsoft.com/office/drawing/2014/main" id="{B7060CF5-F514-6BCF-95B8-41125754EEB0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81;p44">
              <a:extLst>
                <a:ext uri="{FF2B5EF4-FFF2-40B4-BE49-F238E27FC236}">
                  <a16:creationId xmlns:a16="http://schemas.microsoft.com/office/drawing/2014/main" id="{4615299D-EFA1-1EB9-BB29-04614D6EAE2B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82;p44">
              <a:extLst>
                <a:ext uri="{FF2B5EF4-FFF2-40B4-BE49-F238E27FC236}">
                  <a16:creationId xmlns:a16="http://schemas.microsoft.com/office/drawing/2014/main" id="{1B2AB63F-974A-0A15-1AD8-8DBCFA2A188A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883;p44">
              <a:extLst>
                <a:ext uri="{FF2B5EF4-FFF2-40B4-BE49-F238E27FC236}">
                  <a16:creationId xmlns:a16="http://schemas.microsoft.com/office/drawing/2014/main" id="{713E75A2-88F8-797A-462C-1D451C1CEC99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884;p44">
              <a:extLst>
                <a:ext uri="{FF2B5EF4-FFF2-40B4-BE49-F238E27FC236}">
                  <a16:creationId xmlns:a16="http://schemas.microsoft.com/office/drawing/2014/main" id="{C67804B5-CF21-38E7-862E-53B941C417BE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885;p44">
              <a:extLst>
                <a:ext uri="{FF2B5EF4-FFF2-40B4-BE49-F238E27FC236}">
                  <a16:creationId xmlns:a16="http://schemas.microsoft.com/office/drawing/2014/main" id="{E8C9FDBB-FEC2-B187-777A-BE88B36601F2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886;p44">
              <a:extLst>
                <a:ext uri="{FF2B5EF4-FFF2-40B4-BE49-F238E27FC236}">
                  <a16:creationId xmlns:a16="http://schemas.microsoft.com/office/drawing/2014/main" id="{C9015D51-1B6B-C778-0094-3CF5C7E19C9D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887;p44">
              <a:extLst>
                <a:ext uri="{FF2B5EF4-FFF2-40B4-BE49-F238E27FC236}">
                  <a16:creationId xmlns:a16="http://schemas.microsoft.com/office/drawing/2014/main" id="{FC04E925-05B7-ECB7-4B92-76720E5E44B7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88;p44">
              <a:extLst>
                <a:ext uri="{FF2B5EF4-FFF2-40B4-BE49-F238E27FC236}">
                  <a16:creationId xmlns:a16="http://schemas.microsoft.com/office/drawing/2014/main" id="{0DCBC2C8-D213-BC13-6BF5-62B001345C7B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89;p44">
              <a:extLst>
                <a:ext uri="{FF2B5EF4-FFF2-40B4-BE49-F238E27FC236}">
                  <a16:creationId xmlns:a16="http://schemas.microsoft.com/office/drawing/2014/main" id="{208968A9-D1C7-FC6E-C42C-58B091844C89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709717" y="3310582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03.</a:t>
            </a:r>
          </a:p>
        </p:txBody>
      </p:sp>
      <p:sp>
        <p:nvSpPr>
          <p:cNvPr id="45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709717" y="2469341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02.</a:t>
            </a:r>
          </a:p>
        </p:txBody>
      </p:sp>
      <p:sp>
        <p:nvSpPr>
          <p:cNvPr id="46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709717" y="1654652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01.</a:t>
            </a:r>
          </a:p>
        </p:txBody>
      </p:sp>
      <p:sp>
        <p:nvSpPr>
          <p:cNvPr id="47" name="Google Shape;532;p33">
            <a:extLst>
              <a:ext uri="{FF2B5EF4-FFF2-40B4-BE49-F238E27FC236}">
                <a16:creationId xmlns:a16="http://schemas.microsoft.com/office/drawing/2014/main" id="{AC24723D-0263-2E7D-711A-E999AC1DAC21}"/>
              </a:ext>
            </a:extLst>
          </p:cNvPr>
          <p:cNvSpPr txBox="1">
            <a:spLocks/>
          </p:cNvSpPr>
          <p:nvPr/>
        </p:nvSpPr>
        <p:spPr>
          <a:xfrm>
            <a:off x="4926512" y="1558987"/>
            <a:ext cx="31318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Résultats</a:t>
            </a:r>
          </a:p>
        </p:txBody>
      </p:sp>
      <p:sp>
        <p:nvSpPr>
          <p:cNvPr id="48" name="Google Shape;532;p33">
            <a:extLst>
              <a:ext uri="{FF2B5EF4-FFF2-40B4-BE49-F238E27FC236}">
                <a16:creationId xmlns:a16="http://schemas.microsoft.com/office/drawing/2014/main" id="{1FFE5E01-E34C-D467-0416-3C1BED1CF4CA}"/>
              </a:ext>
            </a:extLst>
          </p:cNvPr>
          <p:cNvSpPr txBox="1">
            <a:spLocks/>
          </p:cNvSpPr>
          <p:nvPr/>
        </p:nvSpPr>
        <p:spPr>
          <a:xfrm>
            <a:off x="4976947" y="2388887"/>
            <a:ext cx="2540387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600" dirty="0"/>
              <a:t>Conclusion et Perspectives</a:t>
            </a:r>
          </a:p>
        </p:txBody>
      </p:sp>
      <p:sp>
        <p:nvSpPr>
          <p:cNvPr id="51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4310187" y="2482930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06.</a:t>
            </a:r>
          </a:p>
        </p:txBody>
      </p:sp>
      <p:sp>
        <p:nvSpPr>
          <p:cNvPr id="52" name="Google Shape;529;p33">
            <a:extLst>
              <a:ext uri="{FF2B5EF4-FFF2-40B4-BE49-F238E27FC236}">
                <a16:creationId xmlns:a16="http://schemas.microsoft.com/office/drawing/2014/main" id="{8D5106F9-14EC-389E-71E7-C11B3EAF3F9B}"/>
              </a:ext>
            </a:extLst>
          </p:cNvPr>
          <p:cNvSpPr txBox="1">
            <a:spLocks/>
          </p:cNvSpPr>
          <p:nvPr/>
        </p:nvSpPr>
        <p:spPr>
          <a:xfrm>
            <a:off x="4310187" y="1654692"/>
            <a:ext cx="546660" cy="272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24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sz="2000" dirty="0"/>
              <a:t>05.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E6F398-E65F-92AB-1F0D-2ED9B738C6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2</a:t>
            </a:fld>
            <a:r>
              <a:rPr lang="fr-FR" dirty="0"/>
              <a:t>/15</a:t>
            </a:r>
          </a:p>
        </p:txBody>
      </p:sp>
      <p:pic>
        <p:nvPicPr>
          <p:cNvPr id="2" name="Image 1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A58EC44-4E04-B2DD-D73E-E3192B4D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847" y="3670502"/>
            <a:ext cx="1399309" cy="6215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 build="p"/>
      <p:bldP spid="25" grpId="0"/>
      <p:bldP spid="28" grpId="0"/>
      <p:bldP spid="13" grpId="0" animBg="1"/>
      <p:bldP spid="14" grpId="0"/>
      <p:bldP spid="44" grpId="0" animBg="1"/>
      <p:bldP spid="45" grpId="0" animBg="1"/>
      <p:bldP spid="46" grpId="0" animBg="1"/>
      <p:bldP spid="47" grpId="0"/>
      <p:bldP spid="48" grpId="0"/>
      <p:bldP spid="51" grpId="0" animBg="1"/>
      <p:bldP spid="5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01. </a:t>
            </a:r>
            <a:r>
              <a:rPr lang="fr-FR" sz="2800" dirty="0"/>
              <a:t>Contexte et Objectifs</a:t>
            </a:r>
            <a:endParaRPr sz="280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5CB0BC03-FE55-6A68-8442-50269D9EDA31}"/>
              </a:ext>
            </a:extLst>
          </p:cNvPr>
          <p:cNvSpPr/>
          <p:nvPr/>
        </p:nvSpPr>
        <p:spPr>
          <a:xfrm>
            <a:off x="1296606" y="1329557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4C046C-E63F-D780-D13A-736E952779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3</a:t>
            </a:fld>
            <a:r>
              <a:rPr lang="fr-FR" dirty="0"/>
              <a:t>/15</a:t>
            </a:r>
          </a:p>
        </p:txBody>
      </p:sp>
      <p:sp>
        <p:nvSpPr>
          <p:cNvPr id="8" name="Google Shape;659;p38">
            <a:extLst>
              <a:ext uri="{FF2B5EF4-FFF2-40B4-BE49-F238E27FC236}">
                <a16:creationId xmlns:a16="http://schemas.microsoft.com/office/drawing/2014/main" id="{69D1705D-01E2-A3C9-030F-182738730053}"/>
              </a:ext>
            </a:extLst>
          </p:cNvPr>
          <p:cNvSpPr txBox="1">
            <a:spLocks/>
          </p:cNvSpPr>
          <p:nvPr/>
        </p:nvSpPr>
        <p:spPr>
          <a:xfrm>
            <a:off x="1533189" y="1167208"/>
            <a:ext cx="4718620" cy="917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dirty="0"/>
              <a:t>Mission confiée par DataSpace</a:t>
            </a:r>
            <a:endParaRPr lang="fr-FR" sz="1600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200" dirty="0"/>
              <a:t>Test technique pour évaluer la capacité à </a:t>
            </a:r>
            <a:r>
              <a:rPr lang="fr-FR" sz="1200" b="1" dirty="0"/>
              <a:t>monter rapidement en compétence</a:t>
            </a:r>
            <a:r>
              <a:rPr lang="fr-FR" sz="1200" dirty="0"/>
              <a:t> sur un modèle récent.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200" dirty="0"/>
              <a:t>Importance de la </a:t>
            </a:r>
            <a:r>
              <a:rPr lang="fr-FR" sz="1200" b="1" dirty="0"/>
              <a:t>veille technologique en Machine Learning</a:t>
            </a:r>
            <a:endParaRPr lang="fr-FR" sz="12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DC5848F2-BC74-13FE-36C5-3C767428069C}"/>
              </a:ext>
            </a:extLst>
          </p:cNvPr>
          <p:cNvSpPr/>
          <p:nvPr/>
        </p:nvSpPr>
        <p:spPr>
          <a:xfrm>
            <a:off x="1296606" y="2538793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Google Shape;659;p38">
            <a:extLst>
              <a:ext uri="{FF2B5EF4-FFF2-40B4-BE49-F238E27FC236}">
                <a16:creationId xmlns:a16="http://schemas.microsoft.com/office/drawing/2014/main" id="{EFDAAFCF-4ADC-B182-77E4-DEA4E4E55BAD}"/>
              </a:ext>
            </a:extLst>
          </p:cNvPr>
          <p:cNvSpPr txBox="1">
            <a:spLocks/>
          </p:cNvSpPr>
          <p:nvPr/>
        </p:nvSpPr>
        <p:spPr>
          <a:xfrm>
            <a:off x="1533189" y="2376444"/>
            <a:ext cx="4718620" cy="115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dirty="0"/>
              <a:t>Choix du projet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200" dirty="0"/>
              <a:t>Réutilisation du projet 8 sur la segmentation d’images pour véhicules autonomes.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200" dirty="0"/>
              <a:t>Modèle baseline : </a:t>
            </a:r>
            <a:r>
              <a:rPr lang="fr-FR" sz="1200" b="1" dirty="0"/>
              <a:t>FPN + ResNet50</a:t>
            </a:r>
            <a:endParaRPr lang="fr-FR" sz="1200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4264311-4785-00E6-D7F5-D7F81946914E}"/>
              </a:ext>
            </a:extLst>
          </p:cNvPr>
          <p:cNvSpPr/>
          <p:nvPr/>
        </p:nvSpPr>
        <p:spPr>
          <a:xfrm>
            <a:off x="1296606" y="3830820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Google Shape;659;p38">
            <a:extLst>
              <a:ext uri="{FF2B5EF4-FFF2-40B4-BE49-F238E27FC236}">
                <a16:creationId xmlns:a16="http://schemas.microsoft.com/office/drawing/2014/main" id="{08F5F59C-DCB0-BC91-F53D-4545D7838B07}"/>
              </a:ext>
            </a:extLst>
          </p:cNvPr>
          <p:cNvSpPr txBox="1">
            <a:spLocks/>
          </p:cNvSpPr>
          <p:nvPr/>
        </p:nvSpPr>
        <p:spPr>
          <a:xfrm>
            <a:off x="1533189" y="3668472"/>
            <a:ext cx="4718620" cy="70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dirty="0"/>
              <a:t>Objectifs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200" dirty="0"/>
              <a:t>Démontrer que le nouveau modèle est plus performant.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578873C4-38A9-CB52-AC8C-D2880619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8">
            <a:extLst>
              <a:ext uri="{FF2B5EF4-FFF2-40B4-BE49-F238E27FC236}">
                <a16:creationId xmlns:a16="http://schemas.microsoft.com/office/drawing/2014/main" id="{C3197043-6970-0620-E503-74E12A1AB3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02. </a:t>
            </a:r>
            <a:r>
              <a:rPr lang="fr-FR" sz="2800" dirty="0"/>
              <a:t>Dataset retenu</a:t>
            </a:r>
            <a:endParaRPr sz="280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D560723-5327-F545-BA84-4603A7A7934D}"/>
              </a:ext>
            </a:extLst>
          </p:cNvPr>
          <p:cNvSpPr/>
          <p:nvPr/>
        </p:nvSpPr>
        <p:spPr>
          <a:xfrm>
            <a:off x="1296606" y="1432800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22240C-DFA5-4A71-9629-FBD385C35C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4</a:t>
            </a:fld>
            <a:r>
              <a:rPr lang="fr-FR" dirty="0"/>
              <a:t>/15</a:t>
            </a:r>
          </a:p>
        </p:txBody>
      </p: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DDDC8A63-2CEE-03C5-C06D-32D3750D36F9}"/>
              </a:ext>
            </a:extLst>
          </p:cNvPr>
          <p:cNvSpPr txBox="1">
            <a:spLocks/>
          </p:cNvSpPr>
          <p:nvPr/>
        </p:nvSpPr>
        <p:spPr>
          <a:xfrm>
            <a:off x="1554959" y="1264825"/>
            <a:ext cx="5031394" cy="155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Cityscapes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fr-FR" sz="6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200" dirty="0"/>
              <a:t>Dataset public pour la segmentation urbaine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200" dirty="0"/>
              <a:t>5 000 images annotées (tain/val/test)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200" dirty="0"/>
              <a:t>34 classes principales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200" dirty="0"/>
              <a:t>Conçu pour la vision embarquée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200" dirty="0"/>
              <a:t>Benchmark de référence en segmentation</a:t>
            </a:r>
          </a:p>
        </p:txBody>
      </p:sp>
      <p:pic>
        <p:nvPicPr>
          <p:cNvPr id="6" name="Image 5" descr="Une image contenant Police, texte, Graphique, graphisme&#10;&#10;Le contenu généré par l’IA peut être incorrect.">
            <a:extLst>
              <a:ext uri="{FF2B5EF4-FFF2-40B4-BE49-F238E27FC236}">
                <a16:creationId xmlns:a16="http://schemas.microsoft.com/office/drawing/2014/main" id="{86682895-685D-8948-34FB-D347F8D23F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573247" y="1959308"/>
            <a:ext cx="3288365" cy="607007"/>
          </a:xfrm>
          <a:prstGeom prst="rect">
            <a:avLst/>
          </a:prstGeom>
        </p:spPr>
      </p:pic>
      <p:pic>
        <p:nvPicPr>
          <p:cNvPr id="8" name="Image 7" descr="Une image contenant scène, plein air, voie, route&#10;&#10;Le contenu généré par l’IA peut être incorrect.">
            <a:extLst>
              <a:ext uri="{FF2B5EF4-FFF2-40B4-BE49-F238E27FC236}">
                <a16:creationId xmlns:a16="http://schemas.microsoft.com/office/drawing/2014/main" id="{387D075C-B354-6C1A-571D-2BF274BA0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337" y="3184192"/>
            <a:ext cx="2632703" cy="1316352"/>
          </a:xfrm>
          <a:prstGeom prst="rect">
            <a:avLst/>
          </a:prstGeom>
        </p:spPr>
      </p:pic>
      <p:pic>
        <p:nvPicPr>
          <p:cNvPr id="26" name="Image 25" descr="Une image contenant capture d’écran, art&#10;&#10;Le contenu généré par l’IA peut être incorrect.">
            <a:extLst>
              <a:ext uri="{FF2B5EF4-FFF2-40B4-BE49-F238E27FC236}">
                <a16:creationId xmlns:a16="http://schemas.microsoft.com/office/drawing/2014/main" id="{83AD9745-0F26-2554-4141-CD55011CB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926" y="3184192"/>
            <a:ext cx="2632703" cy="1316352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34434522-A790-9821-63D4-B8A1874AD89E}"/>
              </a:ext>
            </a:extLst>
          </p:cNvPr>
          <p:cNvSpPr txBox="1"/>
          <p:nvPr/>
        </p:nvSpPr>
        <p:spPr>
          <a:xfrm>
            <a:off x="2563123" y="4500870"/>
            <a:ext cx="12371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i="1" dirty="0"/>
              <a:t>* Image originale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491CA73-AA07-8E78-A1B1-D1E8DD714F97}"/>
              </a:ext>
            </a:extLst>
          </p:cNvPr>
          <p:cNvSpPr txBox="1"/>
          <p:nvPr/>
        </p:nvSpPr>
        <p:spPr>
          <a:xfrm>
            <a:off x="5698847" y="4497345"/>
            <a:ext cx="17750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i="1" dirty="0"/>
              <a:t>* Masque de segmentation</a:t>
            </a:r>
          </a:p>
        </p:txBody>
      </p:sp>
    </p:spTree>
    <p:extLst>
      <p:ext uri="{BB962C8B-B14F-4D97-AF65-F5344CB8AC3E}">
        <p14:creationId xmlns:p14="http://schemas.microsoft.com/office/powerpoint/2010/main" val="223764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8F28E-D3E4-C555-28CD-02E5D6F3E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FEB582B-6992-178D-EB7E-AF9B1E50C7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5</a:t>
            </a:fld>
            <a:r>
              <a:rPr lang="fr-FR" dirty="0"/>
              <a:t>/15</a:t>
            </a:r>
          </a:p>
        </p:txBody>
      </p:sp>
      <p:sp>
        <p:nvSpPr>
          <p:cNvPr id="6" name="Google Shape;557;p34">
            <a:extLst>
              <a:ext uri="{FF2B5EF4-FFF2-40B4-BE49-F238E27FC236}">
                <a16:creationId xmlns:a16="http://schemas.microsoft.com/office/drawing/2014/main" id="{91FEA7EC-A580-765E-40F0-C707F63E80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8680"/>
            <a:ext cx="70255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03. Choix du modèle et innovations technologiques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737654C-D1EC-FBF3-737F-696CE6770949}"/>
              </a:ext>
            </a:extLst>
          </p:cNvPr>
          <p:cNvSpPr/>
          <p:nvPr/>
        </p:nvSpPr>
        <p:spPr>
          <a:xfrm>
            <a:off x="1295788" y="1096986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2" name="Google Shape;875;p44">
            <a:extLst>
              <a:ext uri="{FF2B5EF4-FFF2-40B4-BE49-F238E27FC236}">
                <a16:creationId xmlns:a16="http://schemas.microsoft.com/office/drawing/2014/main" id="{B424CDD9-DD1B-21F0-FEAE-9C22DB98426C}"/>
              </a:ext>
            </a:extLst>
          </p:cNvPr>
          <p:cNvGrpSpPr/>
          <p:nvPr/>
        </p:nvGrpSpPr>
        <p:grpSpPr>
          <a:xfrm>
            <a:off x="6609739" y="4572917"/>
            <a:ext cx="767917" cy="865566"/>
            <a:chOff x="2594603" y="2081903"/>
            <a:chExt cx="871327" cy="982126"/>
          </a:xfrm>
        </p:grpSpPr>
        <p:sp>
          <p:nvSpPr>
            <p:cNvPr id="13" name="Google Shape;876;p44">
              <a:extLst>
                <a:ext uri="{FF2B5EF4-FFF2-40B4-BE49-F238E27FC236}">
                  <a16:creationId xmlns:a16="http://schemas.microsoft.com/office/drawing/2014/main" id="{B0B9D394-CE02-1063-FE7D-F09F07E48616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77;p44">
              <a:extLst>
                <a:ext uri="{FF2B5EF4-FFF2-40B4-BE49-F238E27FC236}">
                  <a16:creationId xmlns:a16="http://schemas.microsoft.com/office/drawing/2014/main" id="{AADE8F14-B72E-8DAE-1159-32CAD3950C8D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78;p44">
              <a:extLst>
                <a:ext uri="{FF2B5EF4-FFF2-40B4-BE49-F238E27FC236}">
                  <a16:creationId xmlns:a16="http://schemas.microsoft.com/office/drawing/2014/main" id="{461767BA-B6B1-81A1-55C1-40B5127F1579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79;p44">
              <a:extLst>
                <a:ext uri="{FF2B5EF4-FFF2-40B4-BE49-F238E27FC236}">
                  <a16:creationId xmlns:a16="http://schemas.microsoft.com/office/drawing/2014/main" id="{453808BA-998F-BEBA-06CD-4EE2652E63BB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80;p44">
              <a:extLst>
                <a:ext uri="{FF2B5EF4-FFF2-40B4-BE49-F238E27FC236}">
                  <a16:creationId xmlns:a16="http://schemas.microsoft.com/office/drawing/2014/main" id="{881D6085-E66C-C3C2-FB9B-EC29C254B166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81;p44">
              <a:extLst>
                <a:ext uri="{FF2B5EF4-FFF2-40B4-BE49-F238E27FC236}">
                  <a16:creationId xmlns:a16="http://schemas.microsoft.com/office/drawing/2014/main" id="{B32D4C0E-CA10-B95A-91C1-F64F1F30654A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82;p44">
              <a:extLst>
                <a:ext uri="{FF2B5EF4-FFF2-40B4-BE49-F238E27FC236}">
                  <a16:creationId xmlns:a16="http://schemas.microsoft.com/office/drawing/2014/main" id="{068FD6AC-809A-6643-AFD3-110DA158791B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83;p44">
              <a:extLst>
                <a:ext uri="{FF2B5EF4-FFF2-40B4-BE49-F238E27FC236}">
                  <a16:creationId xmlns:a16="http://schemas.microsoft.com/office/drawing/2014/main" id="{C1457E4B-ED71-2823-AF2F-D40A683D570E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84;p44">
              <a:extLst>
                <a:ext uri="{FF2B5EF4-FFF2-40B4-BE49-F238E27FC236}">
                  <a16:creationId xmlns:a16="http://schemas.microsoft.com/office/drawing/2014/main" id="{E9A2B3E7-0505-7463-C4B6-50E40537FC66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85;p44">
              <a:extLst>
                <a:ext uri="{FF2B5EF4-FFF2-40B4-BE49-F238E27FC236}">
                  <a16:creationId xmlns:a16="http://schemas.microsoft.com/office/drawing/2014/main" id="{37CA4CB6-3975-2BFF-B525-A5077C7237F4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86;p44">
              <a:extLst>
                <a:ext uri="{FF2B5EF4-FFF2-40B4-BE49-F238E27FC236}">
                  <a16:creationId xmlns:a16="http://schemas.microsoft.com/office/drawing/2014/main" id="{95EFC604-F69A-BB89-7032-A2872F270036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87;p44">
              <a:extLst>
                <a:ext uri="{FF2B5EF4-FFF2-40B4-BE49-F238E27FC236}">
                  <a16:creationId xmlns:a16="http://schemas.microsoft.com/office/drawing/2014/main" id="{C9607132-060A-03E4-DC28-AF666893FBE5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88;p44">
              <a:extLst>
                <a:ext uri="{FF2B5EF4-FFF2-40B4-BE49-F238E27FC236}">
                  <a16:creationId xmlns:a16="http://schemas.microsoft.com/office/drawing/2014/main" id="{5C8C6C2E-D42F-48AD-EB6E-51570FC8463F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89;p44">
              <a:extLst>
                <a:ext uri="{FF2B5EF4-FFF2-40B4-BE49-F238E27FC236}">
                  <a16:creationId xmlns:a16="http://schemas.microsoft.com/office/drawing/2014/main" id="{CA6DA6FC-F8E5-0EED-AB90-C466A687A744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EDB6F0F2-7374-96C3-E935-EAC7F90ED937}"/>
              </a:ext>
            </a:extLst>
          </p:cNvPr>
          <p:cNvSpPr txBox="1">
            <a:spLocks/>
          </p:cNvSpPr>
          <p:nvPr/>
        </p:nvSpPr>
        <p:spPr>
          <a:xfrm>
            <a:off x="1554959" y="943099"/>
            <a:ext cx="3346276" cy="4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Pipeline de veille technologique</a:t>
            </a:r>
          </a:p>
        </p:txBody>
      </p:sp>
      <p:sp>
        <p:nvSpPr>
          <p:cNvPr id="66" name="자유형: 도형 2305">
            <a:extLst>
              <a:ext uri="{FF2B5EF4-FFF2-40B4-BE49-F238E27FC236}">
                <a16:creationId xmlns:a16="http://schemas.microsoft.com/office/drawing/2014/main" id="{E978290D-A4B7-7119-90EC-E29D278EE70F}"/>
              </a:ext>
            </a:extLst>
          </p:cNvPr>
          <p:cNvSpPr/>
          <p:nvPr/>
        </p:nvSpPr>
        <p:spPr>
          <a:xfrm rot="5400000">
            <a:off x="3643127" y="3137746"/>
            <a:ext cx="1014710" cy="1102008"/>
          </a:xfrm>
          <a:custGeom>
            <a:avLst/>
            <a:gdLst>
              <a:gd name="connsiteX0" fmla="*/ 0 w 1535191"/>
              <a:gd name="connsiteY0" fmla="*/ 0 h 1667269"/>
              <a:gd name="connsiteX1" fmla="*/ 176366 w 1535191"/>
              <a:gd name="connsiteY1" fmla="*/ 8906 h 1667269"/>
              <a:gd name="connsiteX2" fmla="*/ 1415519 w 1535191"/>
              <a:gd name="connsiteY2" fmla="*/ 526964 h 1667269"/>
              <a:gd name="connsiteX3" fmla="*/ 1535191 w 1535191"/>
              <a:gd name="connsiteY3" fmla="*/ 635730 h 1667269"/>
              <a:gd name="connsiteX4" fmla="*/ 503653 w 1535191"/>
              <a:gd name="connsiteY4" fmla="*/ 1667269 h 1667269"/>
              <a:gd name="connsiteX5" fmla="*/ 422829 w 1535191"/>
              <a:gd name="connsiteY5" fmla="*/ 1600583 h 1667269"/>
              <a:gd name="connsiteX6" fmla="*/ 27510 w 1535191"/>
              <a:gd name="connsiteY6" fmla="*/ 1457273 h 1667269"/>
              <a:gd name="connsiteX7" fmla="*/ 0 w 1535191"/>
              <a:gd name="connsiteY7" fmla="*/ 1455884 h 1667269"/>
              <a:gd name="connsiteX8" fmla="*/ 0 w 1535191"/>
              <a:gd name="connsiteY8" fmla="*/ 0 h 166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5191" h="1667269">
                <a:moveTo>
                  <a:pt x="0" y="0"/>
                </a:moveTo>
                <a:lnTo>
                  <a:pt x="176366" y="8906"/>
                </a:lnTo>
                <a:cubicBezTo>
                  <a:pt x="644552" y="56453"/>
                  <a:pt x="1071604" y="243140"/>
                  <a:pt x="1415519" y="526964"/>
                </a:cubicBezTo>
                <a:lnTo>
                  <a:pt x="1535191" y="635730"/>
                </a:lnTo>
                <a:lnTo>
                  <a:pt x="503653" y="1667269"/>
                </a:lnTo>
                <a:lnTo>
                  <a:pt x="422829" y="1600583"/>
                </a:lnTo>
                <a:cubicBezTo>
                  <a:pt x="307746" y="1522834"/>
                  <a:pt x="172952" y="1472044"/>
                  <a:pt x="27510" y="1457273"/>
                </a:cubicBezTo>
                <a:lnTo>
                  <a:pt x="0" y="14558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자유형: 도형 2306">
            <a:extLst>
              <a:ext uri="{FF2B5EF4-FFF2-40B4-BE49-F238E27FC236}">
                <a16:creationId xmlns:a16="http://schemas.microsoft.com/office/drawing/2014/main" id="{18D4C574-0B77-BA8C-5972-F316ABBDD384}"/>
              </a:ext>
            </a:extLst>
          </p:cNvPr>
          <p:cNvSpPr/>
          <p:nvPr/>
        </p:nvSpPr>
        <p:spPr>
          <a:xfrm rot="5400000">
            <a:off x="3148241" y="3614303"/>
            <a:ext cx="1102008" cy="1014708"/>
          </a:xfrm>
          <a:custGeom>
            <a:avLst/>
            <a:gdLst>
              <a:gd name="connsiteX0" fmla="*/ 1031539 w 1667268"/>
              <a:gd name="connsiteY0" fmla="*/ 0 h 1535190"/>
              <a:gd name="connsiteX1" fmla="*/ 1140304 w 1667268"/>
              <a:gd name="connsiteY1" fmla="*/ 119671 h 1535190"/>
              <a:gd name="connsiteX2" fmla="*/ 1658362 w 1667268"/>
              <a:gd name="connsiteY2" fmla="*/ 1358824 h 1535190"/>
              <a:gd name="connsiteX3" fmla="*/ 1667268 w 1667268"/>
              <a:gd name="connsiteY3" fmla="*/ 1535190 h 1535190"/>
              <a:gd name="connsiteX4" fmla="*/ 211384 w 1667268"/>
              <a:gd name="connsiteY4" fmla="*/ 1535190 h 1535190"/>
              <a:gd name="connsiteX5" fmla="*/ 209995 w 1667268"/>
              <a:gd name="connsiteY5" fmla="*/ 1507680 h 1535190"/>
              <a:gd name="connsiteX6" fmla="*/ 66685 w 1667268"/>
              <a:gd name="connsiteY6" fmla="*/ 1112361 h 1535190"/>
              <a:gd name="connsiteX7" fmla="*/ 0 w 1667268"/>
              <a:gd name="connsiteY7" fmla="*/ 1031538 h 1535190"/>
              <a:gd name="connsiteX8" fmla="*/ 1031539 w 1667268"/>
              <a:gd name="connsiteY8" fmla="*/ 0 h 153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7268" h="1535190">
                <a:moveTo>
                  <a:pt x="1031539" y="0"/>
                </a:moveTo>
                <a:lnTo>
                  <a:pt x="1140304" y="119671"/>
                </a:lnTo>
                <a:cubicBezTo>
                  <a:pt x="1424128" y="463587"/>
                  <a:pt x="1610815" y="890639"/>
                  <a:pt x="1658362" y="1358824"/>
                </a:cubicBezTo>
                <a:lnTo>
                  <a:pt x="1667268" y="1535190"/>
                </a:lnTo>
                <a:lnTo>
                  <a:pt x="211384" y="1535190"/>
                </a:lnTo>
                <a:lnTo>
                  <a:pt x="209995" y="1507680"/>
                </a:lnTo>
                <a:cubicBezTo>
                  <a:pt x="195224" y="1362238"/>
                  <a:pt x="144434" y="1227445"/>
                  <a:pt x="66685" y="1112361"/>
                </a:cubicBezTo>
                <a:lnTo>
                  <a:pt x="0" y="1031538"/>
                </a:lnTo>
                <a:lnTo>
                  <a:pt x="10315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자유형: 도형 2307">
            <a:extLst>
              <a:ext uri="{FF2B5EF4-FFF2-40B4-BE49-F238E27FC236}">
                <a16:creationId xmlns:a16="http://schemas.microsoft.com/office/drawing/2014/main" id="{ACF180BD-CE2F-1B51-BE62-75FB0A46CB8D}"/>
              </a:ext>
            </a:extLst>
          </p:cNvPr>
          <p:cNvSpPr/>
          <p:nvPr/>
        </p:nvSpPr>
        <p:spPr>
          <a:xfrm rot="5400000">
            <a:off x="2033540" y="3614303"/>
            <a:ext cx="1102009" cy="1014709"/>
          </a:xfrm>
          <a:custGeom>
            <a:avLst/>
            <a:gdLst>
              <a:gd name="connsiteX0" fmla="*/ 211384 w 1667268"/>
              <a:gd name="connsiteY0" fmla="*/ 0 h 1535191"/>
              <a:gd name="connsiteX1" fmla="*/ 1667268 w 1667268"/>
              <a:gd name="connsiteY1" fmla="*/ 0 h 1535191"/>
              <a:gd name="connsiteX2" fmla="*/ 1658362 w 1667268"/>
              <a:gd name="connsiteY2" fmla="*/ 176366 h 1535191"/>
              <a:gd name="connsiteX3" fmla="*/ 1140304 w 1667268"/>
              <a:gd name="connsiteY3" fmla="*/ 1415519 h 1535191"/>
              <a:gd name="connsiteX4" fmla="*/ 1031539 w 1667268"/>
              <a:gd name="connsiteY4" fmla="*/ 1535191 h 1535191"/>
              <a:gd name="connsiteX5" fmla="*/ 0 w 1667268"/>
              <a:gd name="connsiteY5" fmla="*/ 503652 h 1535191"/>
              <a:gd name="connsiteX6" fmla="*/ 66685 w 1667268"/>
              <a:gd name="connsiteY6" fmla="*/ 422829 h 1535191"/>
              <a:gd name="connsiteX7" fmla="*/ 209995 w 1667268"/>
              <a:gd name="connsiteY7" fmla="*/ 27510 h 1535191"/>
              <a:gd name="connsiteX8" fmla="*/ 211384 w 1667268"/>
              <a:gd name="connsiteY8" fmla="*/ 0 h 153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7268" h="1535191">
                <a:moveTo>
                  <a:pt x="211384" y="0"/>
                </a:moveTo>
                <a:lnTo>
                  <a:pt x="1667268" y="0"/>
                </a:lnTo>
                <a:lnTo>
                  <a:pt x="1658362" y="176366"/>
                </a:lnTo>
                <a:cubicBezTo>
                  <a:pt x="1610815" y="644552"/>
                  <a:pt x="1424128" y="1071604"/>
                  <a:pt x="1140304" y="1415519"/>
                </a:cubicBezTo>
                <a:lnTo>
                  <a:pt x="1031539" y="1535191"/>
                </a:lnTo>
                <a:lnTo>
                  <a:pt x="0" y="503652"/>
                </a:lnTo>
                <a:lnTo>
                  <a:pt x="66685" y="422829"/>
                </a:lnTo>
                <a:cubicBezTo>
                  <a:pt x="144434" y="307746"/>
                  <a:pt x="195224" y="172952"/>
                  <a:pt x="209995" y="27510"/>
                </a:cubicBezTo>
                <a:lnTo>
                  <a:pt x="21138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자유형: 도형 2308">
            <a:extLst>
              <a:ext uri="{FF2B5EF4-FFF2-40B4-BE49-F238E27FC236}">
                <a16:creationId xmlns:a16="http://schemas.microsoft.com/office/drawing/2014/main" id="{83D59FE6-8074-4F22-FD5E-1A21389472DD}"/>
              </a:ext>
            </a:extLst>
          </p:cNvPr>
          <p:cNvSpPr/>
          <p:nvPr/>
        </p:nvSpPr>
        <p:spPr>
          <a:xfrm rot="5400000">
            <a:off x="1625951" y="3137747"/>
            <a:ext cx="1014710" cy="1102007"/>
          </a:xfrm>
          <a:custGeom>
            <a:avLst/>
            <a:gdLst>
              <a:gd name="connsiteX0" fmla="*/ 503652 w 1535191"/>
              <a:gd name="connsiteY0" fmla="*/ 0 h 1667268"/>
              <a:gd name="connsiteX1" fmla="*/ 1535191 w 1535191"/>
              <a:gd name="connsiteY1" fmla="*/ 1031539 h 1667268"/>
              <a:gd name="connsiteX2" fmla="*/ 1415519 w 1535191"/>
              <a:gd name="connsiteY2" fmla="*/ 1140304 h 1667268"/>
              <a:gd name="connsiteX3" fmla="*/ 176366 w 1535191"/>
              <a:gd name="connsiteY3" fmla="*/ 1658362 h 1667268"/>
              <a:gd name="connsiteX4" fmla="*/ 0 w 1535191"/>
              <a:gd name="connsiteY4" fmla="*/ 1667268 h 1667268"/>
              <a:gd name="connsiteX5" fmla="*/ 0 w 1535191"/>
              <a:gd name="connsiteY5" fmla="*/ 211384 h 1667268"/>
              <a:gd name="connsiteX6" fmla="*/ 27510 w 1535191"/>
              <a:gd name="connsiteY6" fmla="*/ 209995 h 1667268"/>
              <a:gd name="connsiteX7" fmla="*/ 422829 w 1535191"/>
              <a:gd name="connsiteY7" fmla="*/ 66685 h 1667268"/>
              <a:gd name="connsiteX8" fmla="*/ 503652 w 1535191"/>
              <a:gd name="connsiteY8" fmla="*/ 0 h 16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5191" h="1667268">
                <a:moveTo>
                  <a:pt x="503652" y="0"/>
                </a:moveTo>
                <a:lnTo>
                  <a:pt x="1535191" y="1031539"/>
                </a:lnTo>
                <a:lnTo>
                  <a:pt x="1415519" y="1140304"/>
                </a:lnTo>
                <a:cubicBezTo>
                  <a:pt x="1071604" y="1424128"/>
                  <a:pt x="644552" y="1610815"/>
                  <a:pt x="176366" y="1658362"/>
                </a:cubicBezTo>
                <a:lnTo>
                  <a:pt x="0" y="1667268"/>
                </a:lnTo>
                <a:lnTo>
                  <a:pt x="0" y="211384"/>
                </a:lnTo>
                <a:lnTo>
                  <a:pt x="27510" y="209995"/>
                </a:lnTo>
                <a:cubicBezTo>
                  <a:pt x="172952" y="195224"/>
                  <a:pt x="307746" y="144434"/>
                  <a:pt x="422829" y="66685"/>
                </a:cubicBezTo>
                <a:lnTo>
                  <a:pt x="50365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자유형: 도형 2309">
            <a:extLst>
              <a:ext uri="{FF2B5EF4-FFF2-40B4-BE49-F238E27FC236}">
                <a16:creationId xmlns:a16="http://schemas.microsoft.com/office/drawing/2014/main" id="{2CC40E57-B891-84D0-9544-4CAE4E0F54B5}"/>
              </a:ext>
            </a:extLst>
          </p:cNvPr>
          <p:cNvSpPr/>
          <p:nvPr/>
        </p:nvSpPr>
        <p:spPr>
          <a:xfrm rot="16200000">
            <a:off x="3788479" y="2042222"/>
            <a:ext cx="1014708" cy="1102006"/>
          </a:xfrm>
          <a:custGeom>
            <a:avLst/>
            <a:gdLst>
              <a:gd name="connsiteX0" fmla="*/ 0 w 1535191"/>
              <a:gd name="connsiteY0" fmla="*/ 0 h 1667269"/>
              <a:gd name="connsiteX1" fmla="*/ 176366 w 1535191"/>
              <a:gd name="connsiteY1" fmla="*/ 8906 h 1667269"/>
              <a:gd name="connsiteX2" fmla="*/ 1415519 w 1535191"/>
              <a:gd name="connsiteY2" fmla="*/ 526964 h 1667269"/>
              <a:gd name="connsiteX3" fmla="*/ 1535191 w 1535191"/>
              <a:gd name="connsiteY3" fmla="*/ 635730 h 1667269"/>
              <a:gd name="connsiteX4" fmla="*/ 503653 w 1535191"/>
              <a:gd name="connsiteY4" fmla="*/ 1667269 h 1667269"/>
              <a:gd name="connsiteX5" fmla="*/ 422829 w 1535191"/>
              <a:gd name="connsiteY5" fmla="*/ 1600583 h 1667269"/>
              <a:gd name="connsiteX6" fmla="*/ 27510 w 1535191"/>
              <a:gd name="connsiteY6" fmla="*/ 1457273 h 1667269"/>
              <a:gd name="connsiteX7" fmla="*/ 0 w 1535191"/>
              <a:gd name="connsiteY7" fmla="*/ 1455884 h 1667269"/>
              <a:gd name="connsiteX8" fmla="*/ 0 w 1535191"/>
              <a:gd name="connsiteY8" fmla="*/ 0 h 166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5191" h="1667269">
                <a:moveTo>
                  <a:pt x="0" y="0"/>
                </a:moveTo>
                <a:lnTo>
                  <a:pt x="176366" y="8906"/>
                </a:lnTo>
                <a:cubicBezTo>
                  <a:pt x="644552" y="56453"/>
                  <a:pt x="1071604" y="243140"/>
                  <a:pt x="1415519" y="526964"/>
                </a:cubicBezTo>
                <a:lnTo>
                  <a:pt x="1535191" y="635730"/>
                </a:lnTo>
                <a:lnTo>
                  <a:pt x="503653" y="1667269"/>
                </a:lnTo>
                <a:lnTo>
                  <a:pt x="422829" y="1600583"/>
                </a:lnTo>
                <a:cubicBezTo>
                  <a:pt x="307746" y="1522834"/>
                  <a:pt x="172952" y="1472044"/>
                  <a:pt x="27510" y="1457273"/>
                </a:cubicBezTo>
                <a:lnTo>
                  <a:pt x="0" y="14558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자유형: 도형 2310">
            <a:extLst>
              <a:ext uri="{FF2B5EF4-FFF2-40B4-BE49-F238E27FC236}">
                <a16:creationId xmlns:a16="http://schemas.microsoft.com/office/drawing/2014/main" id="{8759420B-FC67-6CA2-3F46-B6EA80AF9BD6}"/>
              </a:ext>
            </a:extLst>
          </p:cNvPr>
          <p:cNvSpPr/>
          <p:nvPr/>
        </p:nvSpPr>
        <p:spPr>
          <a:xfrm rot="16200000">
            <a:off x="5241006" y="573734"/>
            <a:ext cx="1112320" cy="3160980"/>
          </a:xfrm>
          <a:custGeom>
            <a:avLst/>
            <a:gdLst>
              <a:gd name="connsiteX0" fmla="*/ 1410541 w 1410541"/>
              <a:gd name="connsiteY0" fmla="*/ 1298799 h 4184440"/>
              <a:gd name="connsiteX1" fmla="*/ 1410541 w 1410541"/>
              <a:gd name="connsiteY1" fmla="*/ 4184440 h 4184440"/>
              <a:gd name="connsiteX2" fmla="*/ 179997 w 1410541"/>
              <a:gd name="connsiteY2" fmla="*/ 4184440 h 4184440"/>
              <a:gd name="connsiteX3" fmla="*/ 179997 w 1410541"/>
              <a:gd name="connsiteY3" fmla="*/ 1298799 h 4184440"/>
              <a:gd name="connsiteX4" fmla="*/ 178835 w 1410541"/>
              <a:gd name="connsiteY4" fmla="*/ 1298799 h 4184440"/>
              <a:gd name="connsiteX5" fmla="*/ 177660 w 1410541"/>
              <a:gd name="connsiteY5" fmla="*/ 1275525 h 4184440"/>
              <a:gd name="connsiteX6" fmla="*/ 56417 w 1410541"/>
              <a:gd name="connsiteY6" fmla="*/ 941078 h 4184440"/>
              <a:gd name="connsiteX7" fmla="*/ 0 w 1410541"/>
              <a:gd name="connsiteY7" fmla="*/ 872700 h 4184440"/>
              <a:gd name="connsiteX8" fmla="*/ 872702 w 1410541"/>
              <a:gd name="connsiteY8" fmla="*/ 0 h 4184440"/>
              <a:gd name="connsiteX9" fmla="*/ 964719 w 1410541"/>
              <a:gd name="connsiteY9" fmla="*/ 101244 h 4184440"/>
              <a:gd name="connsiteX10" fmla="*/ 1403006 w 1410541"/>
              <a:gd name="connsiteY10" fmla="*/ 1149590 h 4184440"/>
              <a:gd name="connsiteX0" fmla="*/ 1410541 w 1410541"/>
              <a:gd name="connsiteY0" fmla="*/ 1298799 h 4184440"/>
              <a:gd name="connsiteX1" fmla="*/ 1410540 w 1410541"/>
              <a:gd name="connsiteY1" fmla="*/ 2325559 h 4184440"/>
              <a:gd name="connsiteX2" fmla="*/ 179997 w 1410541"/>
              <a:gd name="connsiteY2" fmla="*/ 4184440 h 4184440"/>
              <a:gd name="connsiteX3" fmla="*/ 179997 w 1410541"/>
              <a:gd name="connsiteY3" fmla="*/ 1298799 h 4184440"/>
              <a:gd name="connsiteX4" fmla="*/ 178835 w 1410541"/>
              <a:gd name="connsiteY4" fmla="*/ 1298799 h 4184440"/>
              <a:gd name="connsiteX5" fmla="*/ 177660 w 1410541"/>
              <a:gd name="connsiteY5" fmla="*/ 1275525 h 4184440"/>
              <a:gd name="connsiteX6" fmla="*/ 56417 w 1410541"/>
              <a:gd name="connsiteY6" fmla="*/ 941078 h 4184440"/>
              <a:gd name="connsiteX7" fmla="*/ 0 w 1410541"/>
              <a:gd name="connsiteY7" fmla="*/ 872700 h 4184440"/>
              <a:gd name="connsiteX8" fmla="*/ 872702 w 1410541"/>
              <a:gd name="connsiteY8" fmla="*/ 0 h 4184440"/>
              <a:gd name="connsiteX9" fmla="*/ 964719 w 1410541"/>
              <a:gd name="connsiteY9" fmla="*/ 101244 h 4184440"/>
              <a:gd name="connsiteX10" fmla="*/ 1403006 w 1410541"/>
              <a:gd name="connsiteY10" fmla="*/ 1149590 h 4184440"/>
              <a:gd name="connsiteX11" fmla="*/ 1410541 w 1410541"/>
              <a:gd name="connsiteY11" fmla="*/ 1298799 h 4184440"/>
              <a:gd name="connsiteX0" fmla="*/ 1410541 w 1410541"/>
              <a:gd name="connsiteY0" fmla="*/ 1298799 h 2325559"/>
              <a:gd name="connsiteX1" fmla="*/ 1410540 w 1410541"/>
              <a:gd name="connsiteY1" fmla="*/ 2325559 h 2325559"/>
              <a:gd name="connsiteX2" fmla="*/ 179997 w 1410541"/>
              <a:gd name="connsiteY2" fmla="*/ 2316954 h 2325559"/>
              <a:gd name="connsiteX3" fmla="*/ 179997 w 1410541"/>
              <a:gd name="connsiteY3" fmla="*/ 1298799 h 2325559"/>
              <a:gd name="connsiteX4" fmla="*/ 178835 w 1410541"/>
              <a:gd name="connsiteY4" fmla="*/ 1298799 h 2325559"/>
              <a:gd name="connsiteX5" fmla="*/ 177660 w 1410541"/>
              <a:gd name="connsiteY5" fmla="*/ 1275525 h 2325559"/>
              <a:gd name="connsiteX6" fmla="*/ 56417 w 1410541"/>
              <a:gd name="connsiteY6" fmla="*/ 941078 h 2325559"/>
              <a:gd name="connsiteX7" fmla="*/ 0 w 1410541"/>
              <a:gd name="connsiteY7" fmla="*/ 872700 h 2325559"/>
              <a:gd name="connsiteX8" fmla="*/ 872702 w 1410541"/>
              <a:gd name="connsiteY8" fmla="*/ 0 h 2325559"/>
              <a:gd name="connsiteX9" fmla="*/ 964719 w 1410541"/>
              <a:gd name="connsiteY9" fmla="*/ 101244 h 2325559"/>
              <a:gd name="connsiteX10" fmla="*/ 1403006 w 1410541"/>
              <a:gd name="connsiteY10" fmla="*/ 1149590 h 2325559"/>
              <a:gd name="connsiteX11" fmla="*/ 1410541 w 1410541"/>
              <a:gd name="connsiteY11" fmla="*/ 1298799 h 2325559"/>
              <a:gd name="connsiteX0" fmla="*/ 1410541 w 1423740"/>
              <a:gd name="connsiteY0" fmla="*/ 1298799 h 4045972"/>
              <a:gd name="connsiteX1" fmla="*/ 1423740 w 1423740"/>
              <a:gd name="connsiteY1" fmla="*/ 4045972 h 4045972"/>
              <a:gd name="connsiteX2" fmla="*/ 179997 w 1423740"/>
              <a:gd name="connsiteY2" fmla="*/ 2316954 h 4045972"/>
              <a:gd name="connsiteX3" fmla="*/ 179997 w 1423740"/>
              <a:gd name="connsiteY3" fmla="*/ 1298799 h 4045972"/>
              <a:gd name="connsiteX4" fmla="*/ 178835 w 1423740"/>
              <a:gd name="connsiteY4" fmla="*/ 1298799 h 4045972"/>
              <a:gd name="connsiteX5" fmla="*/ 177660 w 1423740"/>
              <a:gd name="connsiteY5" fmla="*/ 1275525 h 4045972"/>
              <a:gd name="connsiteX6" fmla="*/ 56417 w 1423740"/>
              <a:gd name="connsiteY6" fmla="*/ 941078 h 4045972"/>
              <a:gd name="connsiteX7" fmla="*/ 0 w 1423740"/>
              <a:gd name="connsiteY7" fmla="*/ 872700 h 4045972"/>
              <a:gd name="connsiteX8" fmla="*/ 872702 w 1423740"/>
              <a:gd name="connsiteY8" fmla="*/ 0 h 4045972"/>
              <a:gd name="connsiteX9" fmla="*/ 964719 w 1423740"/>
              <a:gd name="connsiteY9" fmla="*/ 101244 h 4045972"/>
              <a:gd name="connsiteX10" fmla="*/ 1403006 w 1423740"/>
              <a:gd name="connsiteY10" fmla="*/ 1149590 h 4045972"/>
              <a:gd name="connsiteX11" fmla="*/ 1410541 w 1423740"/>
              <a:gd name="connsiteY11" fmla="*/ 1298799 h 4045972"/>
              <a:gd name="connsiteX0" fmla="*/ 1410541 w 1423740"/>
              <a:gd name="connsiteY0" fmla="*/ 1298799 h 4045972"/>
              <a:gd name="connsiteX1" fmla="*/ 1423740 w 1423740"/>
              <a:gd name="connsiteY1" fmla="*/ 4045972 h 4045972"/>
              <a:gd name="connsiteX2" fmla="*/ 193197 w 1423740"/>
              <a:gd name="connsiteY2" fmla="*/ 4037367 h 4045972"/>
              <a:gd name="connsiteX3" fmla="*/ 179997 w 1423740"/>
              <a:gd name="connsiteY3" fmla="*/ 1298799 h 4045972"/>
              <a:gd name="connsiteX4" fmla="*/ 178835 w 1423740"/>
              <a:gd name="connsiteY4" fmla="*/ 1298799 h 4045972"/>
              <a:gd name="connsiteX5" fmla="*/ 177660 w 1423740"/>
              <a:gd name="connsiteY5" fmla="*/ 1275525 h 4045972"/>
              <a:gd name="connsiteX6" fmla="*/ 56417 w 1423740"/>
              <a:gd name="connsiteY6" fmla="*/ 941078 h 4045972"/>
              <a:gd name="connsiteX7" fmla="*/ 0 w 1423740"/>
              <a:gd name="connsiteY7" fmla="*/ 872700 h 4045972"/>
              <a:gd name="connsiteX8" fmla="*/ 872702 w 1423740"/>
              <a:gd name="connsiteY8" fmla="*/ 0 h 4045972"/>
              <a:gd name="connsiteX9" fmla="*/ 964719 w 1423740"/>
              <a:gd name="connsiteY9" fmla="*/ 101244 h 4045972"/>
              <a:gd name="connsiteX10" fmla="*/ 1403006 w 1423740"/>
              <a:gd name="connsiteY10" fmla="*/ 1149590 h 4045972"/>
              <a:gd name="connsiteX11" fmla="*/ 1410541 w 1423740"/>
              <a:gd name="connsiteY11" fmla="*/ 1298799 h 4045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23740" h="4045972">
                <a:moveTo>
                  <a:pt x="1410541" y="1298799"/>
                </a:moveTo>
                <a:cubicBezTo>
                  <a:pt x="1410541" y="1641052"/>
                  <a:pt x="1423740" y="3703719"/>
                  <a:pt x="1423740" y="4045972"/>
                </a:cubicBezTo>
                <a:lnTo>
                  <a:pt x="193197" y="4037367"/>
                </a:lnTo>
                <a:lnTo>
                  <a:pt x="179997" y="1298799"/>
                </a:lnTo>
                <a:lnTo>
                  <a:pt x="178835" y="1298799"/>
                </a:lnTo>
                <a:cubicBezTo>
                  <a:pt x="178443" y="1291041"/>
                  <a:pt x="178052" y="1283283"/>
                  <a:pt x="177660" y="1275525"/>
                </a:cubicBezTo>
                <a:cubicBezTo>
                  <a:pt x="165163" y="1152478"/>
                  <a:pt x="122194" y="1038441"/>
                  <a:pt x="56417" y="941078"/>
                </a:cubicBezTo>
                <a:lnTo>
                  <a:pt x="0" y="872700"/>
                </a:lnTo>
                <a:lnTo>
                  <a:pt x="872702" y="0"/>
                </a:lnTo>
                <a:lnTo>
                  <a:pt x="964719" y="101244"/>
                </a:lnTo>
                <a:cubicBezTo>
                  <a:pt x="1204840" y="392203"/>
                  <a:pt x="1362781" y="753497"/>
                  <a:pt x="1403006" y="1149590"/>
                </a:cubicBezTo>
                <a:lnTo>
                  <a:pt x="1410541" y="1298799"/>
                </a:lnTo>
                <a:close/>
              </a:path>
            </a:pathLst>
          </a:custGeom>
          <a:solidFill>
            <a:srgbClr val="8EC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이등변 삼각형 2311">
            <a:extLst>
              <a:ext uri="{FF2B5EF4-FFF2-40B4-BE49-F238E27FC236}">
                <a16:creationId xmlns:a16="http://schemas.microsoft.com/office/drawing/2014/main" id="{0E805CA1-CB80-FB9B-97C7-6E4CA29D8258}"/>
              </a:ext>
            </a:extLst>
          </p:cNvPr>
          <p:cNvSpPr/>
          <p:nvPr/>
        </p:nvSpPr>
        <p:spPr>
          <a:xfrm rot="5400000">
            <a:off x="7238313" y="1665361"/>
            <a:ext cx="1283616" cy="806430"/>
          </a:xfrm>
          <a:prstGeom prst="triangle">
            <a:avLst/>
          </a:prstGeom>
          <a:solidFill>
            <a:srgbClr val="85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Rectangle 30">
            <a:extLst>
              <a:ext uri="{FF2B5EF4-FFF2-40B4-BE49-F238E27FC236}">
                <a16:creationId xmlns:a16="http://schemas.microsoft.com/office/drawing/2014/main" id="{B699C35D-476D-0E3E-8349-6000302C36BB}"/>
              </a:ext>
            </a:extLst>
          </p:cNvPr>
          <p:cNvSpPr/>
          <p:nvPr/>
        </p:nvSpPr>
        <p:spPr>
          <a:xfrm>
            <a:off x="6123381" y="1904326"/>
            <a:ext cx="329463" cy="3285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5">
            <a:extLst>
              <a:ext uri="{FF2B5EF4-FFF2-40B4-BE49-F238E27FC236}">
                <a16:creationId xmlns:a16="http://schemas.microsoft.com/office/drawing/2014/main" id="{5061E048-0E19-969B-82DE-0B3C37B8D5C3}"/>
              </a:ext>
            </a:extLst>
          </p:cNvPr>
          <p:cNvSpPr/>
          <p:nvPr/>
        </p:nvSpPr>
        <p:spPr>
          <a:xfrm flipH="1">
            <a:off x="4099992" y="258236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5" name="Block Arc 10">
            <a:extLst>
              <a:ext uri="{FF2B5EF4-FFF2-40B4-BE49-F238E27FC236}">
                <a16:creationId xmlns:a16="http://schemas.microsoft.com/office/drawing/2014/main" id="{9B67F790-9FE9-9B81-AC51-E25843E82D72}"/>
              </a:ext>
            </a:extLst>
          </p:cNvPr>
          <p:cNvSpPr/>
          <p:nvPr/>
        </p:nvSpPr>
        <p:spPr>
          <a:xfrm>
            <a:off x="3958608" y="3396469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Oval 21">
            <a:extLst>
              <a:ext uri="{FF2B5EF4-FFF2-40B4-BE49-F238E27FC236}">
                <a16:creationId xmlns:a16="http://schemas.microsoft.com/office/drawing/2014/main" id="{2B283ACF-2026-B12C-5342-64EB9AF525ED}"/>
              </a:ext>
            </a:extLst>
          </p:cNvPr>
          <p:cNvSpPr>
            <a:spLocks noChangeAspect="1"/>
          </p:cNvSpPr>
          <p:nvPr/>
        </p:nvSpPr>
        <p:spPr>
          <a:xfrm>
            <a:off x="2515507" y="3943693"/>
            <a:ext cx="372596" cy="37570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7" name="Rectangle 9">
            <a:extLst>
              <a:ext uri="{FF2B5EF4-FFF2-40B4-BE49-F238E27FC236}">
                <a16:creationId xmlns:a16="http://schemas.microsoft.com/office/drawing/2014/main" id="{381DCFB4-CDBD-CFC5-DF8D-E266D1C8D472}"/>
              </a:ext>
            </a:extLst>
          </p:cNvPr>
          <p:cNvSpPr/>
          <p:nvPr/>
        </p:nvSpPr>
        <p:spPr>
          <a:xfrm>
            <a:off x="1924575" y="3391989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8" name="Rectangle 16">
            <a:extLst>
              <a:ext uri="{FF2B5EF4-FFF2-40B4-BE49-F238E27FC236}">
                <a16:creationId xmlns:a16="http://schemas.microsoft.com/office/drawing/2014/main" id="{C07E63F2-8342-E70A-BF94-07532A81A31E}"/>
              </a:ext>
            </a:extLst>
          </p:cNvPr>
          <p:cNvSpPr/>
          <p:nvPr/>
        </p:nvSpPr>
        <p:spPr>
          <a:xfrm rot="2700000">
            <a:off x="3453826" y="388041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9" name="Group 67">
            <a:extLst>
              <a:ext uri="{FF2B5EF4-FFF2-40B4-BE49-F238E27FC236}">
                <a16:creationId xmlns:a16="http://schemas.microsoft.com/office/drawing/2014/main" id="{85FC0AC6-D08B-8C11-0441-FE7D73D557BF}"/>
              </a:ext>
            </a:extLst>
          </p:cNvPr>
          <p:cNvGrpSpPr/>
          <p:nvPr/>
        </p:nvGrpSpPr>
        <p:grpSpPr>
          <a:xfrm>
            <a:off x="212836" y="3457227"/>
            <a:ext cx="1635432" cy="608072"/>
            <a:chOff x="1130189" y="4149080"/>
            <a:chExt cx="1603778" cy="740388"/>
          </a:xfrm>
        </p:grpSpPr>
        <p:sp>
          <p:nvSpPr>
            <p:cNvPr id="80" name="TextBox 2322">
              <a:extLst>
                <a:ext uri="{FF2B5EF4-FFF2-40B4-BE49-F238E27FC236}">
                  <a16:creationId xmlns:a16="http://schemas.microsoft.com/office/drawing/2014/main" id="{C3BB9E0E-AEB9-53DA-8996-0649636B786F}"/>
                </a:ext>
              </a:extLst>
            </p:cNvPr>
            <p:cNvSpPr txBox="1"/>
            <p:nvPr/>
          </p:nvSpPr>
          <p:spPr>
            <a:xfrm>
              <a:off x="1130189" y="4149080"/>
              <a:ext cx="1603778" cy="299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0070C0"/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Point de départ</a:t>
              </a:r>
              <a:endParaRPr lang="ko-KR" altLang="en-US" sz="1000" b="1" dirty="0">
                <a:solidFill>
                  <a:srgbClr val="0070C0"/>
                </a:solidFill>
                <a:latin typeface="Inter" panose="020B0604020202020204" charset="0"/>
                <a:cs typeface="Arial" pitchFamily="34" charset="0"/>
              </a:endParaRPr>
            </a:p>
          </p:txBody>
        </p:sp>
        <p:sp>
          <p:nvSpPr>
            <p:cNvPr id="81" name="TextBox 2323">
              <a:extLst>
                <a:ext uri="{FF2B5EF4-FFF2-40B4-BE49-F238E27FC236}">
                  <a16:creationId xmlns:a16="http://schemas.microsoft.com/office/drawing/2014/main" id="{2A10276F-75D1-E0D2-A278-3D9B0676FEB7}"/>
                </a:ext>
              </a:extLst>
            </p:cNvPr>
            <p:cNvSpPr txBox="1"/>
            <p:nvPr/>
          </p:nvSpPr>
          <p:spPr>
            <a:xfrm>
              <a:off x="1130190" y="4402295"/>
              <a:ext cx="1523461" cy="487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Arial" pitchFamily="34" charset="0"/>
                </a:rPr>
                <a:t>CNN Classique (Resnet)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B0604020202020204" charset="0"/>
                <a:cs typeface="Arial" pitchFamily="34" charset="0"/>
              </a:endParaRPr>
            </a:p>
          </p:txBody>
        </p:sp>
      </p:grpSp>
      <p:sp>
        <p:nvSpPr>
          <p:cNvPr id="83" name="TextBox 2322">
            <a:extLst>
              <a:ext uri="{FF2B5EF4-FFF2-40B4-BE49-F238E27FC236}">
                <a16:creationId xmlns:a16="http://schemas.microsoft.com/office/drawing/2014/main" id="{8F88F389-AAC7-FC3C-6308-ECA7F811F33A}"/>
              </a:ext>
            </a:extLst>
          </p:cNvPr>
          <p:cNvSpPr txBox="1"/>
          <p:nvPr/>
        </p:nvSpPr>
        <p:spPr>
          <a:xfrm>
            <a:off x="1487661" y="4451702"/>
            <a:ext cx="897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C000"/>
                </a:solidFill>
                <a:latin typeface="Inter" panose="020B0604020202020204" charset="0"/>
                <a:ea typeface="Inter" panose="020B0604020202020204" charset="0"/>
                <a:cs typeface="Arial" pitchFamily="34" charset="0"/>
              </a:rPr>
              <a:t>Exploration</a:t>
            </a:r>
          </a:p>
          <a:p>
            <a:pPr algn="ctr"/>
            <a:r>
              <a:rPr lang="en-US" altLang="ko-KR" sz="1000" b="1" dirty="0">
                <a:solidFill>
                  <a:srgbClr val="FFC000"/>
                </a:solidFill>
                <a:latin typeface="Inter" panose="020B0604020202020204" charset="0"/>
                <a:ea typeface="Inter" panose="020B0604020202020204" charset="0"/>
                <a:cs typeface="Arial" pitchFamily="34" charset="0"/>
              </a:rPr>
              <a:t>des ViT</a:t>
            </a:r>
          </a:p>
          <a:p>
            <a:pPr algn="r"/>
            <a:endParaRPr lang="ko-KR" altLang="en-US" sz="1000" b="1" dirty="0">
              <a:solidFill>
                <a:srgbClr val="FFC000"/>
              </a:solidFill>
              <a:latin typeface="Inter" panose="020B0604020202020204" charset="0"/>
              <a:cs typeface="Arial" pitchFamily="34" charset="0"/>
            </a:endParaRPr>
          </a:p>
        </p:txBody>
      </p:sp>
      <p:sp>
        <p:nvSpPr>
          <p:cNvPr id="85" name="TextBox 2322">
            <a:extLst>
              <a:ext uri="{FF2B5EF4-FFF2-40B4-BE49-F238E27FC236}">
                <a16:creationId xmlns:a16="http://schemas.microsoft.com/office/drawing/2014/main" id="{75BC16EB-FF11-BB79-1809-63D9E5F600E2}"/>
              </a:ext>
            </a:extLst>
          </p:cNvPr>
          <p:cNvSpPr txBox="1"/>
          <p:nvPr/>
        </p:nvSpPr>
        <p:spPr>
          <a:xfrm>
            <a:off x="4642520" y="3658776"/>
            <a:ext cx="1014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  <a:cs typeface="Arial" pitchFamily="34" charset="0"/>
              </a:rPr>
              <a:t>Maskformer</a:t>
            </a:r>
            <a:b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  <a:cs typeface="Arial" pitchFamily="34" charset="0"/>
              </a:rPr>
            </a:br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  <a:cs typeface="Arial" pitchFamily="34" charset="0"/>
              </a:rPr>
              <a:t>Mask2former</a:t>
            </a:r>
            <a:endParaRPr lang="ko-KR" altLang="en-US" sz="1000" b="1" dirty="0">
              <a:solidFill>
                <a:schemeClr val="accent3">
                  <a:lumMod val="75000"/>
                </a:schemeClr>
              </a:solidFill>
              <a:latin typeface="Inter" panose="020B0604020202020204" charset="0"/>
              <a:cs typeface="Arial" pitchFamily="34" charset="0"/>
            </a:endParaRPr>
          </a:p>
        </p:txBody>
      </p:sp>
      <p:sp>
        <p:nvSpPr>
          <p:cNvPr id="86" name="TextBox 2322">
            <a:extLst>
              <a:ext uri="{FF2B5EF4-FFF2-40B4-BE49-F238E27FC236}">
                <a16:creationId xmlns:a16="http://schemas.microsoft.com/office/drawing/2014/main" id="{BE285F3D-2672-A2C5-4FF4-EBCD9BE3327C}"/>
              </a:ext>
            </a:extLst>
          </p:cNvPr>
          <p:cNvSpPr txBox="1"/>
          <p:nvPr/>
        </p:nvSpPr>
        <p:spPr>
          <a:xfrm>
            <a:off x="4658768" y="2903229"/>
            <a:ext cx="14646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D27FE9"/>
                </a:solidFill>
                <a:latin typeface="Inter" panose="020B0604020202020204" charset="0"/>
                <a:ea typeface="Inter" panose="020B0604020202020204" charset="0"/>
                <a:cs typeface="Arial" pitchFamily="34" charset="0"/>
              </a:rPr>
              <a:t>Découverte</a:t>
            </a:r>
            <a:br>
              <a:rPr lang="en-US" altLang="ko-KR" sz="1000" b="1" dirty="0">
                <a:solidFill>
                  <a:srgbClr val="D27FE9"/>
                </a:solidFill>
                <a:latin typeface="Inter" panose="020B0604020202020204" charset="0"/>
                <a:ea typeface="Inter" panose="020B0604020202020204" charset="0"/>
                <a:cs typeface="Arial" pitchFamily="34" charset="0"/>
              </a:rPr>
            </a:br>
            <a:r>
              <a:rPr lang="en-US" altLang="ko-KR" sz="1000" b="1" dirty="0">
                <a:solidFill>
                  <a:srgbClr val="D27FE9"/>
                </a:solidFill>
                <a:latin typeface="Inter" panose="020B0604020202020204" charset="0"/>
                <a:ea typeface="Inter" panose="020B0604020202020204" charset="0"/>
                <a:cs typeface="Arial" pitchFamily="34" charset="0"/>
              </a:rPr>
              <a:t>de ConvNext</a:t>
            </a:r>
          </a:p>
          <a:p>
            <a:pPr algn="ctr"/>
            <a:r>
              <a:rPr lang="en-US" altLang="ko-KR" sz="1000" dirty="0">
                <a:solidFill>
                  <a:srgbClr val="2B2BA9"/>
                </a:solidFill>
                <a:latin typeface="Inter" panose="020B0604020202020204" charset="0"/>
                <a:ea typeface="Inter" panose="020B0604020202020204" charset="0"/>
                <a:cs typeface="Arial" pitchFamily="34" charset="0"/>
              </a:rPr>
              <a:t>Modèle hybride</a:t>
            </a:r>
            <a:endParaRPr lang="ko-KR" altLang="en-US" sz="1000" dirty="0">
              <a:solidFill>
                <a:srgbClr val="2B2BA9"/>
              </a:solidFill>
              <a:latin typeface="Inter" panose="020B0604020202020204" charset="0"/>
              <a:cs typeface="Arial" pitchFamily="34" charset="0"/>
            </a:endParaRPr>
          </a:p>
        </p:txBody>
      </p:sp>
      <p:sp>
        <p:nvSpPr>
          <p:cNvPr id="87" name="TextBox 2322">
            <a:extLst>
              <a:ext uri="{FF2B5EF4-FFF2-40B4-BE49-F238E27FC236}">
                <a16:creationId xmlns:a16="http://schemas.microsoft.com/office/drawing/2014/main" id="{83795AB0-C745-A7EA-EE81-183F9D652029}"/>
              </a:ext>
            </a:extLst>
          </p:cNvPr>
          <p:cNvSpPr txBox="1"/>
          <p:nvPr/>
        </p:nvSpPr>
        <p:spPr>
          <a:xfrm>
            <a:off x="3503066" y="4541527"/>
            <a:ext cx="1211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8585FF"/>
                </a:solidFill>
                <a:latin typeface="Inter" panose="020B0604020202020204" charset="0"/>
                <a:ea typeface="Inter" panose="020B0604020202020204" charset="0"/>
                <a:cs typeface="Arial" pitchFamily="34" charset="0"/>
              </a:rPr>
              <a:t>Swin Transformer</a:t>
            </a:r>
            <a:endParaRPr lang="ko-KR" altLang="en-US" sz="1000" b="1" dirty="0">
              <a:solidFill>
                <a:srgbClr val="8585FF"/>
              </a:solidFill>
              <a:latin typeface="Inter" panose="020B0604020202020204" charset="0"/>
              <a:cs typeface="Arial" pitchFamily="34" charset="0"/>
            </a:endParaRPr>
          </a:p>
        </p:txBody>
      </p:sp>
      <p:sp>
        <p:nvSpPr>
          <p:cNvPr id="89" name="TextBox 2322">
            <a:extLst>
              <a:ext uri="{FF2B5EF4-FFF2-40B4-BE49-F238E27FC236}">
                <a16:creationId xmlns:a16="http://schemas.microsoft.com/office/drawing/2014/main" id="{4B6D5763-BA4E-84B6-BAC9-C60F3EEE391B}"/>
              </a:ext>
            </a:extLst>
          </p:cNvPr>
          <p:cNvSpPr txBox="1"/>
          <p:nvPr/>
        </p:nvSpPr>
        <p:spPr>
          <a:xfrm>
            <a:off x="5534944" y="2552217"/>
            <a:ext cx="1588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8EC1F0"/>
                </a:solidFill>
                <a:latin typeface="Inter" panose="020B0604020202020204" charset="0"/>
                <a:ea typeface="Inter" panose="020B0604020202020204" charset="0"/>
                <a:cs typeface="Arial" pitchFamily="34" charset="0"/>
              </a:rPr>
              <a:t>Choix du modèle final</a:t>
            </a:r>
          </a:p>
          <a:p>
            <a:pPr algn="ctr"/>
            <a:r>
              <a:rPr lang="en-US" altLang="ko-KR" sz="1000" dirty="0">
                <a:solidFill>
                  <a:srgbClr val="2B2BA9"/>
                </a:solidFill>
                <a:latin typeface="Inter" panose="020B0604020202020204" charset="0"/>
                <a:ea typeface="Inter" panose="020B0604020202020204" charset="0"/>
                <a:cs typeface="Arial" pitchFamily="34" charset="0"/>
              </a:rPr>
              <a:t>ConvNext V2</a:t>
            </a:r>
          </a:p>
        </p:txBody>
      </p:sp>
      <p:pic>
        <p:nvPicPr>
          <p:cNvPr id="91" name="Image 90" descr="Une image contenant Police, symbole, logo, Graphique&#10;&#10;Le contenu généré par l’IA peut être incorrect.">
            <a:extLst>
              <a:ext uri="{FF2B5EF4-FFF2-40B4-BE49-F238E27FC236}">
                <a16:creationId xmlns:a16="http://schemas.microsoft.com/office/drawing/2014/main" id="{5C7A9AB7-E54B-206E-A57A-3977A36A7A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279519" y="1651283"/>
            <a:ext cx="1841421" cy="116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553D-06B3-5F99-3AB5-D978160D9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F20626-8DDA-57B6-ED83-61FB106CA7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6</a:t>
            </a:fld>
            <a:r>
              <a:rPr lang="fr-FR" dirty="0"/>
              <a:t>/15</a:t>
            </a:r>
          </a:p>
        </p:txBody>
      </p:sp>
      <p:sp>
        <p:nvSpPr>
          <p:cNvPr id="6" name="Google Shape;557;p34">
            <a:extLst>
              <a:ext uri="{FF2B5EF4-FFF2-40B4-BE49-F238E27FC236}">
                <a16:creationId xmlns:a16="http://schemas.microsoft.com/office/drawing/2014/main" id="{8CA0F1B6-ECBF-89AB-D58C-ED3EB33251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8680"/>
            <a:ext cx="70255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03. Choix du modèle et innovations technologiques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A6D5C4B-C2C3-6D72-5092-904BE574BCE7}"/>
              </a:ext>
            </a:extLst>
          </p:cNvPr>
          <p:cNvSpPr/>
          <p:nvPr/>
        </p:nvSpPr>
        <p:spPr>
          <a:xfrm>
            <a:off x="1295788" y="1096986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3FBEBB42-9C9C-326B-63AB-EB980C9F2E9E}"/>
              </a:ext>
            </a:extLst>
          </p:cNvPr>
          <p:cNvSpPr txBox="1">
            <a:spLocks/>
          </p:cNvSpPr>
          <p:nvPr/>
        </p:nvSpPr>
        <p:spPr>
          <a:xfrm>
            <a:off x="1554958" y="943099"/>
            <a:ext cx="7072847" cy="193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Sources bibliographiques</a:t>
            </a:r>
          </a:p>
          <a:p>
            <a:pPr marL="0" lvl="0" indent="0"/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“A ConvNet for the 2020s” : </a:t>
            </a:r>
            <a:r>
              <a:rPr lang="fr-FR" dirty="0"/>
              <a:t>Introduction et optimisation des CNN classiques</a:t>
            </a:r>
            <a:r>
              <a:rPr lang="en-US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.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« </a:t>
            </a:r>
            <a:r>
              <a:rPr lang="en-US" b="1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ConvNeXt — Next Generation of Convolutional Networks” : </a:t>
            </a:r>
            <a:r>
              <a:rPr lang="fr-FR" dirty="0"/>
              <a:t>Explication vulgarisée de ConvNeXt</a:t>
            </a:r>
            <a:endParaRPr lang="en-US" b="1" i="0" dirty="0">
              <a:solidFill>
                <a:schemeClr val="tx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“ConvNeXt V2: Co-designing and Scaling ConvNets with Masked Autoencoders” : </a:t>
            </a:r>
            <a:r>
              <a:rPr lang="fr-FR" dirty="0"/>
              <a:t>Avancées et nouveaux concepts de ConvNeXt V2</a:t>
            </a:r>
            <a:endParaRPr lang="en-US" b="1" i="0" dirty="0">
              <a:solidFill>
                <a:schemeClr val="tx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Google Shape;659;p38">
            <a:extLst>
              <a:ext uri="{FF2B5EF4-FFF2-40B4-BE49-F238E27FC236}">
                <a16:creationId xmlns:a16="http://schemas.microsoft.com/office/drawing/2014/main" id="{FADE415A-434D-ABAF-1882-7B577D6D2EAE}"/>
              </a:ext>
            </a:extLst>
          </p:cNvPr>
          <p:cNvSpPr txBox="1">
            <a:spLocks/>
          </p:cNvSpPr>
          <p:nvPr/>
        </p:nvSpPr>
        <p:spPr>
          <a:xfrm>
            <a:off x="1554959" y="3051541"/>
            <a:ext cx="6613970" cy="179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Pourquoi ConvNext V2 ?</a:t>
            </a:r>
            <a:br>
              <a:rPr lang="fr-FR" sz="1600" b="1" dirty="0"/>
            </a:br>
            <a:endParaRPr lang="fr-FR" sz="16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/>
              <a:t>Architecture récente (2023)</a:t>
            </a:r>
            <a:r>
              <a:rPr lang="fr-FR" dirty="0"/>
              <a:t> → Optimisation des CNN classiques.</a:t>
            </a:r>
            <a:endParaRPr lang="fr-FR" sz="1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/>
              <a:t>Intègre des idées inspirées des Transformers</a:t>
            </a:r>
            <a:r>
              <a:rPr lang="fr-FR" dirty="0"/>
              <a:t> (Masked Autoencoders, Normalisation GRN).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/>
              <a:t>Améliore la qualité des features</a:t>
            </a:r>
            <a:r>
              <a:rPr lang="fr-FR" dirty="0"/>
              <a:t> tout en restant efficace et rapide.</a:t>
            </a:r>
          </a:p>
          <a:p>
            <a:pPr marL="285750" lvl="0" indent="-285750">
              <a:buFontTx/>
              <a:buChar char="-"/>
            </a:pPr>
            <a:endParaRPr lang="fr-FR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73F2EE5-000D-5424-B6A4-8CBFD9A6C066}"/>
              </a:ext>
            </a:extLst>
          </p:cNvPr>
          <p:cNvSpPr/>
          <p:nvPr/>
        </p:nvSpPr>
        <p:spPr>
          <a:xfrm>
            <a:off x="1292712" y="3202542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Une image contenant Police, symbole, logo, Graphique&#10;&#10;Le contenu généré par l’IA peut être incorrect.">
            <a:extLst>
              <a:ext uri="{FF2B5EF4-FFF2-40B4-BE49-F238E27FC236}">
                <a16:creationId xmlns:a16="http://schemas.microsoft.com/office/drawing/2014/main" id="{B926984F-ACDD-40EE-CBA2-A103E04AE7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160764" y="2695230"/>
            <a:ext cx="1841421" cy="116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0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5DCFC-91AB-E223-6B05-AE6A974E6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7D946B-6E8E-7FC7-C01A-82917A8556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7</a:t>
            </a:fld>
            <a:r>
              <a:rPr lang="fr-FR" dirty="0"/>
              <a:t>/15</a:t>
            </a:r>
          </a:p>
        </p:txBody>
      </p:sp>
      <p:sp>
        <p:nvSpPr>
          <p:cNvPr id="6" name="Google Shape;557;p34">
            <a:extLst>
              <a:ext uri="{FF2B5EF4-FFF2-40B4-BE49-F238E27FC236}">
                <a16:creationId xmlns:a16="http://schemas.microsoft.com/office/drawing/2014/main" id="{D28A7E6A-E584-6821-9BC1-67CB4E7399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8680"/>
            <a:ext cx="70255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03. Choix du modèle et innovations technologiques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B878B24-7F84-773F-A905-E87E267D0300}"/>
              </a:ext>
            </a:extLst>
          </p:cNvPr>
          <p:cNvSpPr/>
          <p:nvPr/>
        </p:nvSpPr>
        <p:spPr>
          <a:xfrm>
            <a:off x="1295788" y="1355842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B06B71D3-A2CD-F03A-DFBD-EF25F0F9B99D}"/>
              </a:ext>
            </a:extLst>
          </p:cNvPr>
          <p:cNvSpPr txBox="1">
            <a:spLocks/>
          </p:cNvSpPr>
          <p:nvPr/>
        </p:nvSpPr>
        <p:spPr>
          <a:xfrm>
            <a:off x="1554958" y="1201955"/>
            <a:ext cx="7072847" cy="294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Les innovations majeures</a:t>
            </a:r>
          </a:p>
          <a:p>
            <a:pPr marL="0" lvl="0" indent="0"/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Masked Autoencoders (MAE)</a:t>
            </a:r>
            <a:r>
              <a:rPr lang="fr-FR" dirty="0"/>
              <a:t> → Pré-entraînement auto-supervisé plus efficace.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Global Response Normalization (GRN)</a:t>
            </a:r>
            <a:r>
              <a:rPr lang="fr-FR" dirty="0"/>
              <a:t> → Normalisation avancée pour stabiliser l’apprentissage.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Optimisation des convolutions</a:t>
            </a:r>
            <a:r>
              <a:rPr lang="fr-FR" dirty="0"/>
              <a:t> → Meilleure capture des détails, réduction du downsampling.</a:t>
            </a:r>
            <a:endParaRPr lang="en-US" b="1" i="0" dirty="0">
              <a:solidFill>
                <a:schemeClr val="tx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  <p:grpSp>
        <p:nvGrpSpPr>
          <p:cNvPr id="8" name="Google Shape;1154;p50">
            <a:extLst>
              <a:ext uri="{FF2B5EF4-FFF2-40B4-BE49-F238E27FC236}">
                <a16:creationId xmlns:a16="http://schemas.microsoft.com/office/drawing/2014/main" id="{073B25E8-7497-43C9-9E6E-484A3DFCBBE2}"/>
              </a:ext>
            </a:extLst>
          </p:cNvPr>
          <p:cNvGrpSpPr/>
          <p:nvPr/>
        </p:nvGrpSpPr>
        <p:grpSpPr>
          <a:xfrm>
            <a:off x="8347262" y="2047316"/>
            <a:ext cx="478887" cy="478844"/>
            <a:chOff x="4246593" y="503852"/>
            <a:chExt cx="902056" cy="901976"/>
          </a:xfrm>
        </p:grpSpPr>
        <p:grpSp>
          <p:nvGrpSpPr>
            <p:cNvPr id="9" name="Google Shape;1155;p50">
              <a:extLst>
                <a:ext uri="{FF2B5EF4-FFF2-40B4-BE49-F238E27FC236}">
                  <a16:creationId xmlns:a16="http://schemas.microsoft.com/office/drawing/2014/main" id="{C58AC8FD-6001-92D7-6E08-3DEA06B59952}"/>
                </a:ext>
              </a:extLst>
            </p:cNvPr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17" name="Google Shape;1156;p50">
                <a:extLst>
                  <a:ext uri="{FF2B5EF4-FFF2-40B4-BE49-F238E27FC236}">
                    <a16:creationId xmlns:a16="http://schemas.microsoft.com/office/drawing/2014/main" id="{FB4DC5CD-076E-6372-CFC0-FAC3F0C67707}"/>
                  </a:ext>
                </a:extLst>
              </p:cNvPr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157;p50">
                <a:extLst>
                  <a:ext uri="{FF2B5EF4-FFF2-40B4-BE49-F238E27FC236}">
                    <a16:creationId xmlns:a16="http://schemas.microsoft.com/office/drawing/2014/main" id="{1C04A259-6709-DCEB-418E-C0DFEB5D7480}"/>
                  </a:ext>
                </a:extLst>
              </p:cNvPr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Google Shape;1158;p50">
              <a:extLst>
                <a:ext uri="{FF2B5EF4-FFF2-40B4-BE49-F238E27FC236}">
                  <a16:creationId xmlns:a16="http://schemas.microsoft.com/office/drawing/2014/main" id="{8AB04F16-6C7C-B80E-890F-59E6DA592EA6}"/>
                </a:ext>
              </a:extLst>
            </p:cNvPr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159;p50">
              <a:extLst>
                <a:ext uri="{FF2B5EF4-FFF2-40B4-BE49-F238E27FC236}">
                  <a16:creationId xmlns:a16="http://schemas.microsoft.com/office/drawing/2014/main" id="{821819ED-672F-7DEE-DDB9-7E85FC11E849}"/>
                </a:ext>
              </a:extLst>
            </p:cNvPr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" name="Google Shape;1160;p50">
              <a:extLst>
                <a:ext uri="{FF2B5EF4-FFF2-40B4-BE49-F238E27FC236}">
                  <a16:creationId xmlns:a16="http://schemas.microsoft.com/office/drawing/2014/main" id="{FB8D2460-A963-FC4F-6455-8D685988BFDC}"/>
                </a:ext>
              </a:extLst>
            </p:cNvPr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14" name="Google Shape;1161;p50">
                <a:extLst>
                  <a:ext uri="{FF2B5EF4-FFF2-40B4-BE49-F238E27FC236}">
                    <a16:creationId xmlns:a16="http://schemas.microsoft.com/office/drawing/2014/main" id="{081DC0A9-DB2D-626D-329F-1FCE52DD6829}"/>
                  </a:ext>
                </a:extLst>
              </p:cNvPr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162;p50">
                <a:extLst>
                  <a:ext uri="{FF2B5EF4-FFF2-40B4-BE49-F238E27FC236}">
                    <a16:creationId xmlns:a16="http://schemas.microsoft.com/office/drawing/2014/main" id="{AA9D64FD-E575-E46B-06E6-2A88B008ABD4}"/>
                  </a:ext>
                </a:extLst>
              </p:cNvPr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163;p50">
                <a:extLst>
                  <a:ext uri="{FF2B5EF4-FFF2-40B4-BE49-F238E27FC236}">
                    <a16:creationId xmlns:a16="http://schemas.microsoft.com/office/drawing/2014/main" id="{714129AE-9A7F-8DF5-FAE5-00AD629CA96A}"/>
                  </a:ext>
                </a:extLst>
              </p:cNvPr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" name="Google Shape;581;p35">
            <a:extLst>
              <a:ext uri="{FF2B5EF4-FFF2-40B4-BE49-F238E27FC236}">
                <a16:creationId xmlns:a16="http://schemas.microsoft.com/office/drawing/2014/main" id="{378F00BC-C2A8-2F06-CE57-4E2094ABAF11}"/>
              </a:ext>
            </a:extLst>
          </p:cNvPr>
          <p:cNvGrpSpPr/>
          <p:nvPr/>
        </p:nvGrpSpPr>
        <p:grpSpPr>
          <a:xfrm>
            <a:off x="598141" y="3177574"/>
            <a:ext cx="528779" cy="440845"/>
            <a:chOff x="5378191" y="1701500"/>
            <a:chExt cx="611171" cy="509535"/>
          </a:xfrm>
        </p:grpSpPr>
        <p:sp>
          <p:nvSpPr>
            <p:cNvPr id="20" name="Google Shape;582;p35">
              <a:extLst>
                <a:ext uri="{FF2B5EF4-FFF2-40B4-BE49-F238E27FC236}">
                  <a16:creationId xmlns:a16="http://schemas.microsoft.com/office/drawing/2014/main" id="{07BBF3D0-58D1-CFD4-0935-F1BFEAA6FA7E}"/>
                </a:ext>
              </a:extLst>
            </p:cNvPr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583;p35">
              <a:extLst>
                <a:ext uri="{FF2B5EF4-FFF2-40B4-BE49-F238E27FC236}">
                  <a16:creationId xmlns:a16="http://schemas.microsoft.com/office/drawing/2014/main" id="{367C270C-12C6-FF69-8F91-4C39E8849E6D}"/>
                </a:ext>
              </a:extLst>
            </p:cNvPr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584;p35">
              <a:extLst>
                <a:ext uri="{FF2B5EF4-FFF2-40B4-BE49-F238E27FC236}">
                  <a16:creationId xmlns:a16="http://schemas.microsoft.com/office/drawing/2014/main" id="{F16832B4-98F6-485C-7266-D8A6677E1CBE}"/>
                </a:ext>
              </a:extLst>
            </p:cNvPr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85;p35">
              <a:extLst>
                <a:ext uri="{FF2B5EF4-FFF2-40B4-BE49-F238E27FC236}">
                  <a16:creationId xmlns:a16="http://schemas.microsoft.com/office/drawing/2014/main" id="{B2C4DA4A-5004-B12E-3480-7FAE7E483035}"/>
                </a:ext>
              </a:extLst>
            </p:cNvPr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86;p35">
              <a:extLst>
                <a:ext uri="{FF2B5EF4-FFF2-40B4-BE49-F238E27FC236}">
                  <a16:creationId xmlns:a16="http://schemas.microsoft.com/office/drawing/2014/main" id="{12EF2E04-37C5-9539-1053-3ED3ACB4E6EA}"/>
                </a:ext>
              </a:extLst>
            </p:cNvPr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87;p35">
              <a:extLst>
                <a:ext uri="{FF2B5EF4-FFF2-40B4-BE49-F238E27FC236}">
                  <a16:creationId xmlns:a16="http://schemas.microsoft.com/office/drawing/2014/main" id="{6EE9E4EC-AE53-1310-1CFB-66696F5A6D38}"/>
                </a:ext>
              </a:extLst>
            </p:cNvPr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88;p35">
              <a:extLst>
                <a:ext uri="{FF2B5EF4-FFF2-40B4-BE49-F238E27FC236}">
                  <a16:creationId xmlns:a16="http://schemas.microsoft.com/office/drawing/2014/main" id="{8567E957-823F-0C47-2C62-C1A59FC16CE7}"/>
                </a:ext>
              </a:extLst>
            </p:cNvPr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589;p35">
              <a:extLst>
                <a:ext uri="{FF2B5EF4-FFF2-40B4-BE49-F238E27FC236}">
                  <a16:creationId xmlns:a16="http://schemas.microsoft.com/office/drawing/2014/main" id="{C34FF63E-2C84-0D8B-8895-067C4BC700C4}"/>
                </a:ext>
              </a:extLst>
            </p:cNvPr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90;p35">
              <a:extLst>
                <a:ext uri="{FF2B5EF4-FFF2-40B4-BE49-F238E27FC236}">
                  <a16:creationId xmlns:a16="http://schemas.microsoft.com/office/drawing/2014/main" id="{80B6CF1B-9F3B-F39D-9326-94772C1DCFE3}"/>
                </a:ext>
              </a:extLst>
            </p:cNvPr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591;p35">
              <a:extLst>
                <a:ext uri="{FF2B5EF4-FFF2-40B4-BE49-F238E27FC236}">
                  <a16:creationId xmlns:a16="http://schemas.microsoft.com/office/drawing/2014/main" id="{24A91637-0E59-4387-9428-F5ADC22FB6FC}"/>
                </a:ext>
              </a:extLst>
            </p:cNvPr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592;p35">
              <a:extLst>
                <a:ext uri="{FF2B5EF4-FFF2-40B4-BE49-F238E27FC236}">
                  <a16:creationId xmlns:a16="http://schemas.microsoft.com/office/drawing/2014/main" id="{FEFCB892-D080-4286-7390-F2DD21D59C79}"/>
                </a:ext>
              </a:extLst>
            </p:cNvPr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593;p35">
              <a:extLst>
                <a:ext uri="{FF2B5EF4-FFF2-40B4-BE49-F238E27FC236}">
                  <a16:creationId xmlns:a16="http://schemas.microsoft.com/office/drawing/2014/main" id="{7AE33EA5-9824-1A77-A5EC-7F62757CD3A8}"/>
                </a:ext>
              </a:extLst>
            </p:cNvPr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594;p35">
              <a:extLst>
                <a:ext uri="{FF2B5EF4-FFF2-40B4-BE49-F238E27FC236}">
                  <a16:creationId xmlns:a16="http://schemas.microsoft.com/office/drawing/2014/main" id="{9E6107A7-FA60-DA06-C0D2-03940207700E}"/>
                </a:ext>
              </a:extLst>
            </p:cNvPr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595;p35">
              <a:extLst>
                <a:ext uri="{FF2B5EF4-FFF2-40B4-BE49-F238E27FC236}">
                  <a16:creationId xmlns:a16="http://schemas.microsoft.com/office/drawing/2014/main" id="{481119D6-032E-8A52-EC58-2B1A4F3590F6}"/>
                </a:ext>
              </a:extLst>
            </p:cNvPr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596;p35">
              <a:extLst>
                <a:ext uri="{FF2B5EF4-FFF2-40B4-BE49-F238E27FC236}">
                  <a16:creationId xmlns:a16="http://schemas.microsoft.com/office/drawing/2014/main" id="{0AD2DE1C-43A5-3A36-142A-533E849C0F84}"/>
                </a:ext>
              </a:extLst>
            </p:cNvPr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597;p35">
              <a:extLst>
                <a:ext uri="{FF2B5EF4-FFF2-40B4-BE49-F238E27FC236}">
                  <a16:creationId xmlns:a16="http://schemas.microsoft.com/office/drawing/2014/main" id="{0ADA3B6A-57D9-FC7D-5A34-D8C3B5280EC2}"/>
                </a:ext>
              </a:extLst>
            </p:cNvPr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598;p35">
              <a:extLst>
                <a:ext uri="{FF2B5EF4-FFF2-40B4-BE49-F238E27FC236}">
                  <a16:creationId xmlns:a16="http://schemas.microsoft.com/office/drawing/2014/main" id="{A1FFFD13-FA68-E94D-5610-D28FE5914C63}"/>
                </a:ext>
              </a:extLst>
            </p:cNvPr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8" name="Zoom de diapositive 37">
                <a:extLst>
                  <a:ext uri="{FF2B5EF4-FFF2-40B4-BE49-F238E27FC236}">
                    <a16:creationId xmlns:a16="http://schemas.microsoft.com/office/drawing/2014/main" id="{1E8225F8-3103-3D8F-EE01-251377F114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0959874"/>
                  </p:ext>
                </p:extLst>
              </p:nvPr>
            </p:nvGraphicFramePr>
            <p:xfrm>
              <a:off x="8334099" y="2127890"/>
              <a:ext cx="479112" cy="298891"/>
            </p:xfrm>
            <a:graphic>
              <a:graphicData uri="http://schemas.microsoft.com/office/powerpoint/2016/slidezoom">
                <pslz:sldZm>
                  <pslz:sldZmObj sldId="413" cId="862269934">
                    <pslz:zmPr id="{89BA9BC5-EEB2-4D61-8F6B-C15C99B5DD7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9112" cy="29889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8" name="Zoom de diapositive 3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E8225F8-3103-3D8F-EE01-251377F114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4099" y="2127890"/>
                <a:ext cx="479112" cy="29889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0" name="Zoom de diapositive 39">
                <a:extLst>
                  <a:ext uri="{FF2B5EF4-FFF2-40B4-BE49-F238E27FC236}">
                    <a16:creationId xmlns:a16="http://schemas.microsoft.com/office/drawing/2014/main" id="{101B9945-BCFD-5EC6-39B5-3AD563D5ED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9663746"/>
                  </p:ext>
                </p:extLst>
              </p:nvPr>
            </p:nvGraphicFramePr>
            <p:xfrm>
              <a:off x="588039" y="3230643"/>
              <a:ext cx="536522" cy="334706"/>
            </p:xfrm>
            <a:graphic>
              <a:graphicData uri="http://schemas.microsoft.com/office/powerpoint/2016/slidezoom">
                <pslz:sldZm>
                  <pslz:sldZmObj sldId="423" cId="379260791">
                    <pslz:zmPr id="{A15320A2-215A-48A4-8742-6C8B48D39173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6522" cy="33470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0" name="Zoom de diapositive 3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01B9945-BCFD-5EC6-39B5-3AD563D5ED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039" y="3230643"/>
                <a:ext cx="536522" cy="33470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46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219B12-23D2-971A-AB2E-DAE084D9E1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8</a:t>
            </a:fld>
            <a:r>
              <a:rPr lang="fr-FR" dirty="0"/>
              <a:t>/15</a:t>
            </a:r>
          </a:p>
        </p:txBody>
      </p:sp>
      <p:sp>
        <p:nvSpPr>
          <p:cNvPr id="6" name="Google Shape;557;p34">
            <a:extLst>
              <a:ext uri="{FF2B5EF4-FFF2-40B4-BE49-F238E27FC236}">
                <a16:creationId xmlns:a16="http://schemas.microsoft.com/office/drawing/2014/main" id="{3F5D96E8-D3E8-FC30-12A5-9663458FD5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86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04. Méthodologie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7D21EA0-0C52-60D5-57AE-F6C2496991BF}"/>
              </a:ext>
            </a:extLst>
          </p:cNvPr>
          <p:cNvSpPr/>
          <p:nvPr/>
        </p:nvSpPr>
        <p:spPr>
          <a:xfrm>
            <a:off x="1295788" y="1096986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2" name="Google Shape;875;p44">
            <a:extLst>
              <a:ext uri="{FF2B5EF4-FFF2-40B4-BE49-F238E27FC236}">
                <a16:creationId xmlns:a16="http://schemas.microsoft.com/office/drawing/2014/main" id="{4BDD94AC-54A4-75EB-9FA7-009A43F193C6}"/>
              </a:ext>
            </a:extLst>
          </p:cNvPr>
          <p:cNvGrpSpPr/>
          <p:nvPr/>
        </p:nvGrpSpPr>
        <p:grpSpPr>
          <a:xfrm>
            <a:off x="6903626" y="4587031"/>
            <a:ext cx="767917" cy="865566"/>
            <a:chOff x="2594603" y="2081903"/>
            <a:chExt cx="871327" cy="982126"/>
          </a:xfrm>
        </p:grpSpPr>
        <p:sp>
          <p:nvSpPr>
            <p:cNvPr id="13" name="Google Shape;876;p44">
              <a:extLst>
                <a:ext uri="{FF2B5EF4-FFF2-40B4-BE49-F238E27FC236}">
                  <a16:creationId xmlns:a16="http://schemas.microsoft.com/office/drawing/2014/main" id="{57BCC978-3FC6-F816-9F0E-A22E174EA1CB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77;p44">
              <a:extLst>
                <a:ext uri="{FF2B5EF4-FFF2-40B4-BE49-F238E27FC236}">
                  <a16:creationId xmlns:a16="http://schemas.microsoft.com/office/drawing/2014/main" id="{6AA8D8A1-A3ED-09E8-A029-F6156717445E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78;p44">
              <a:extLst>
                <a:ext uri="{FF2B5EF4-FFF2-40B4-BE49-F238E27FC236}">
                  <a16:creationId xmlns:a16="http://schemas.microsoft.com/office/drawing/2014/main" id="{DA3E575F-08D3-7271-1516-C074D4285872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79;p44">
              <a:extLst>
                <a:ext uri="{FF2B5EF4-FFF2-40B4-BE49-F238E27FC236}">
                  <a16:creationId xmlns:a16="http://schemas.microsoft.com/office/drawing/2014/main" id="{14C21DAD-520B-F2A8-4AB5-CFA0079AE0EE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80;p44">
              <a:extLst>
                <a:ext uri="{FF2B5EF4-FFF2-40B4-BE49-F238E27FC236}">
                  <a16:creationId xmlns:a16="http://schemas.microsoft.com/office/drawing/2014/main" id="{36B5514D-16BD-21AE-9081-C6AC7F5879E0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81;p44">
              <a:extLst>
                <a:ext uri="{FF2B5EF4-FFF2-40B4-BE49-F238E27FC236}">
                  <a16:creationId xmlns:a16="http://schemas.microsoft.com/office/drawing/2014/main" id="{87EF0105-94B7-688D-E99B-959AA10AC2B4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82;p44">
              <a:extLst>
                <a:ext uri="{FF2B5EF4-FFF2-40B4-BE49-F238E27FC236}">
                  <a16:creationId xmlns:a16="http://schemas.microsoft.com/office/drawing/2014/main" id="{095F3AA5-A108-F94F-C024-54288A01A33F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83;p44">
              <a:extLst>
                <a:ext uri="{FF2B5EF4-FFF2-40B4-BE49-F238E27FC236}">
                  <a16:creationId xmlns:a16="http://schemas.microsoft.com/office/drawing/2014/main" id="{65FECB57-FA67-76AF-44A5-D4E671653719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84;p44">
              <a:extLst>
                <a:ext uri="{FF2B5EF4-FFF2-40B4-BE49-F238E27FC236}">
                  <a16:creationId xmlns:a16="http://schemas.microsoft.com/office/drawing/2014/main" id="{AC8AB450-E9B8-AA6C-4385-72B3638731BE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85;p44">
              <a:extLst>
                <a:ext uri="{FF2B5EF4-FFF2-40B4-BE49-F238E27FC236}">
                  <a16:creationId xmlns:a16="http://schemas.microsoft.com/office/drawing/2014/main" id="{30A26369-AFB2-36DB-FF98-AAE2C5F73796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86;p44">
              <a:extLst>
                <a:ext uri="{FF2B5EF4-FFF2-40B4-BE49-F238E27FC236}">
                  <a16:creationId xmlns:a16="http://schemas.microsoft.com/office/drawing/2014/main" id="{1F16960B-45AF-E662-BCBE-A628A360C603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87;p44">
              <a:extLst>
                <a:ext uri="{FF2B5EF4-FFF2-40B4-BE49-F238E27FC236}">
                  <a16:creationId xmlns:a16="http://schemas.microsoft.com/office/drawing/2014/main" id="{82E113A2-99A0-5FD5-73D4-EF4C377B3D59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88;p44">
              <a:extLst>
                <a:ext uri="{FF2B5EF4-FFF2-40B4-BE49-F238E27FC236}">
                  <a16:creationId xmlns:a16="http://schemas.microsoft.com/office/drawing/2014/main" id="{00FD86BC-19FF-5E94-9BF4-C0C487CB6E27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89;p44">
              <a:extLst>
                <a:ext uri="{FF2B5EF4-FFF2-40B4-BE49-F238E27FC236}">
                  <a16:creationId xmlns:a16="http://schemas.microsoft.com/office/drawing/2014/main" id="{3850E8CD-A21C-929D-F0F9-08F4D7AC90B2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8C6BE7C5-140D-5C77-6291-2959C280AB00}"/>
              </a:ext>
            </a:extLst>
          </p:cNvPr>
          <p:cNvSpPr txBox="1">
            <a:spLocks/>
          </p:cNvSpPr>
          <p:nvPr/>
        </p:nvSpPr>
        <p:spPr>
          <a:xfrm>
            <a:off x="1554959" y="943099"/>
            <a:ext cx="6515392" cy="44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Pipeline général</a:t>
            </a:r>
            <a:endParaRPr lang="fr-FR" dirty="0"/>
          </a:p>
          <a:p>
            <a:pPr marL="285750" lvl="0" indent="-285750">
              <a:buFontTx/>
              <a:buChar char="-"/>
            </a:pPr>
            <a:endParaRPr lang="fr-FR" dirty="0"/>
          </a:p>
        </p:txBody>
      </p:sp>
      <p:pic>
        <p:nvPicPr>
          <p:cNvPr id="4" name="Image 3" descr="Une image contenant Graphique, logo, symbole, cercle&#10;&#10;Le contenu généré par l’IA peut être incorrect.">
            <a:extLst>
              <a:ext uri="{FF2B5EF4-FFF2-40B4-BE49-F238E27FC236}">
                <a16:creationId xmlns:a16="http://schemas.microsoft.com/office/drawing/2014/main" id="{17A087FB-5FCF-B456-C193-E6614905A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194538"/>
            <a:ext cx="482317" cy="482317"/>
          </a:xfrm>
          <a:prstGeom prst="rect">
            <a:avLst/>
          </a:prstGeom>
        </p:spPr>
      </p:pic>
      <p:pic>
        <p:nvPicPr>
          <p:cNvPr id="9" name="Image 8" descr="Une image contenant Graphique, Police, symbole, graphisme&#10;&#10;Le contenu généré par l’IA peut être incorrect.">
            <a:extLst>
              <a:ext uri="{FF2B5EF4-FFF2-40B4-BE49-F238E27FC236}">
                <a16:creationId xmlns:a16="http://schemas.microsoft.com/office/drawing/2014/main" id="{D57682AE-2B13-479F-0DF9-59CC661B4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061" y="2194537"/>
            <a:ext cx="482318" cy="482318"/>
          </a:xfrm>
          <a:prstGeom prst="rect">
            <a:avLst/>
          </a:prstGeom>
        </p:spPr>
      </p:pic>
      <p:pic>
        <p:nvPicPr>
          <p:cNvPr id="27" name="Image 26" descr="Une image contenant cercle, Graphiqu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38620A5B-92A2-1913-BDC1-40400369C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285" y="2194537"/>
            <a:ext cx="482319" cy="482319"/>
          </a:xfrm>
          <a:prstGeom prst="rect">
            <a:avLst/>
          </a:prstGeom>
        </p:spPr>
      </p:pic>
      <p:pic>
        <p:nvPicPr>
          <p:cNvPr id="29" name="Image 28" descr="Une image contenant cercle, vitesse, conception&#10;&#10;Le contenu généré par l’IA peut être incorrect.">
            <a:extLst>
              <a:ext uri="{FF2B5EF4-FFF2-40B4-BE49-F238E27FC236}">
                <a16:creationId xmlns:a16="http://schemas.microsoft.com/office/drawing/2014/main" id="{EA393228-1C1A-80A6-4BC1-F16B2D6E3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391" y="2194537"/>
            <a:ext cx="482318" cy="482318"/>
          </a:xfrm>
          <a:prstGeom prst="rect">
            <a:avLst/>
          </a:prstGeom>
        </p:spPr>
      </p:pic>
      <p:pic>
        <p:nvPicPr>
          <p:cNvPr id="31" name="Image 30" descr="Une image contenant cercle, Graphiqu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0E8BEB53-74C4-D7C1-011F-0931C5846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1510" y="2135916"/>
            <a:ext cx="582401" cy="582401"/>
          </a:xfrm>
          <a:prstGeom prst="rect">
            <a:avLst/>
          </a:prstGeom>
        </p:spPr>
      </p:pic>
      <p:sp>
        <p:nvSpPr>
          <p:cNvPr id="32" name="Google Shape;659;p38">
            <a:extLst>
              <a:ext uri="{FF2B5EF4-FFF2-40B4-BE49-F238E27FC236}">
                <a16:creationId xmlns:a16="http://schemas.microsoft.com/office/drawing/2014/main" id="{DFED4F9E-1BA5-4B09-4B15-3B457DA0CBA3}"/>
              </a:ext>
            </a:extLst>
          </p:cNvPr>
          <p:cNvSpPr txBox="1">
            <a:spLocks/>
          </p:cNvSpPr>
          <p:nvPr/>
        </p:nvSpPr>
        <p:spPr>
          <a:xfrm>
            <a:off x="1712202" y="3492997"/>
            <a:ext cx="1575604" cy="726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dirty="0"/>
              <a:t>Prétraitement</a:t>
            </a:r>
            <a:br>
              <a:rPr lang="fr-FR" sz="1600" dirty="0"/>
            </a:br>
            <a:r>
              <a:rPr lang="fr-FR" sz="1600" dirty="0"/>
              <a:t>des données</a:t>
            </a:r>
          </a:p>
          <a:p>
            <a:pPr marL="0" lvl="0" indent="0"/>
            <a:endParaRPr lang="fr-FR" sz="1600" b="1" dirty="0"/>
          </a:p>
        </p:txBody>
      </p:sp>
      <p:sp>
        <p:nvSpPr>
          <p:cNvPr id="33" name="Google Shape;659;p38">
            <a:extLst>
              <a:ext uri="{FF2B5EF4-FFF2-40B4-BE49-F238E27FC236}">
                <a16:creationId xmlns:a16="http://schemas.microsoft.com/office/drawing/2014/main" id="{9EA2AB9D-AD35-2644-CD57-4B372F9920A7}"/>
              </a:ext>
            </a:extLst>
          </p:cNvPr>
          <p:cNvSpPr txBox="1">
            <a:spLocks/>
          </p:cNvSpPr>
          <p:nvPr/>
        </p:nvSpPr>
        <p:spPr>
          <a:xfrm>
            <a:off x="422564" y="3017005"/>
            <a:ext cx="963763" cy="44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/>
            <a:r>
              <a:rPr lang="fr-FR" sz="1600" dirty="0"/>
              <a:t>Dataset</a:t>
            </a:r>
          </a:p>
          <a:p>
            <a:pPr marL="0" lvl="0" indent="0"/>
            <a:endParaRPr lang="fr-FR" sz="1600" b="1" dirty="0"/>
          </a:p>
        </p:txBody>
      </p:sp>
      <p:sp>
        <p:nvSpPr>
          <p:cNvPr id="34" name="Google Shape;659;p38">
            <a:extLst>
              <a:ext uri="{FF2B5EF4-FFF2-40B4-BE49-F238E27FC236}">
                <a16:creationId xmlns:a16="http://schemas.microsoft.com/office/drawing/2014/main" id="{33D351A5-000C-A999-4584-700D96C66DFF}"/>
              </a:ext>
            </a:extLst>
          </p:cNvPr>
          <p:cNvSpPr txBox="1">
            <a:spLocks/>
          </p:cNvSpPr>
          <p:nvPr/>
        </p:nvSpPr>
        <p:spPr>
          <a:xfrm>
            <a:off x="3410830" y="3046593"/>
            <a:ext cx="1498780" cy="44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/>
            <a:r>
              <a:rPr lang="fr-FR" sz="1600" dirty="0"/>
              <a:t>Entrainement</a:t>
            </a:r>
          </a:p>
          <a:p>
            <a:pPr marL="0" lvl="0" indent="0"/>
            <a:endParaRPr lang="fr-FR" sz="1600" b="1" dirty="0"/>
          </a:p>
        </p:txBody>
      </p:sp>
      <p:sp>
        <p:nvSpPr>
          <p:cNvPr id="35" name="Google Shape;659;p38">
            <a:extLst>
              <a:ext uri="{FF2B5EF4-FFF2-40B4-BE49-F238E27FC236}">
                <a16:creationId xmlns:a16="http://schemas.microsoft.com/office/drawing/2014/main" id="{650B1C4B-74AA-09E8-CD13-7E1E94C8AB6D}"/>
              </a:ext>
            </a:extLst>
          </p:cNvPr>
          <p:cNvSpPr txBox="1">
            <a:spLocks/>
          </p:cNvSpPr>
          <p:nvPr/>
        </p:nvSpPr>
        <p:spPr>
          <a:xfrm>
            <a:off x="5321568" y="3488541"/>
            <a:ext cx="1429752" cy="6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dirty="0"/>
              <a:t>Evaluation et comparaison</a:t>
            </a:r>
          </a:p>
          <a:p>
            <a:pPr marL="0" lvl="0" indent="0"/>
            <a:endParaRPr lang="fr-FR" sz="1600" b="1" dirty="0"/>
          </a:p>
        </p:txBody>
      </p:sp>
      <p:sp>
        <p:nvSpPr>
          <p:cNvPr id="36" name="Google Shape;659;p38">
            <a:extLst>
              <a:ext uri="{FF2B5EF4-FFF2-40B4-BE49-F238E27FC236}">
                <a16:creationId xmlns:a16="http://schemas.microsoft.com/office/drawing/2014/main" id="{FD7A31C6-5AFC-5790-E9E8-CB13B7C8C101}"/>
              </a:ext>
            </a:extLst>
          </p:cNvPr>
          <p:cNvSpPr txBox="1">
            <a:spLocks/>
          </p:cNvSpPr>
          <p:nvPr/>
        </p:nvSpPr>
        <p:spPr>
          <a:xfrm>
            <a:off x="7247834" y="3088055"/>
            <a:ext cx="1429752" cy="6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/>
            <a:r>
              <a:rPr lang="fr-FR" sz="1600" dirty="0"/>
              <a:t>Déploiement</a:t>
            </a:r>
          </a:p>
          <a:p>
            <a:pPr marL="0" lvl="0" indent="0" algn="ctr"/>
            <a:r>
              <a:rPr lang="fr-FR" sz="1600" dirty="0"/>
              <a:t>Dashboard</a:t>
            </a:r>
          </a:p>
          <a:p>
            <a:pPr marL="0" lvl="0" indent="0"/>
            <a:endParaRPr lang="fr-FR" sz="1600" b="1" dirty="0"/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FF5104FD-CEC5-3D38-0DB4-A19F76B16478}"/>
              </a:ext>
            </a:extLst>
          </p:cNvPr>
          <p:cNvCxnSpPr>
            <a:cxnSpLocks/>
          </p:cNvCxnSpPr>
          <p:nvPr/>
        </p:nvCxnSpPr>
        <p:spPr>
          <a:xfrm>
            <a:off x="1368524" y="2427116"/>
            <a:ext cx="648398" cy="0"/>
          </a:xfrm>
          <a:prstGeom prst="straightConnector1">
            <a:avLst/>
          </a:prstGeom>
          <a:ln>
            <a:solidFill>
              <a:srgbClr val="8585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F264C10D-63F8-34E0-0F78-9AFDAC611B04}"/>
              </a:ext>
            </a:extLst>
          </p:cNvPr>
          <p:cNvCxnSpPr>
            <a:cxnSpLocks/>
          </p:cNvCxnSpPr>
          <p:nvPr/>
        </p:nvCxnSpPr>
        <p:spPr>
          <a:xfrm>
            <a:off x="2993377" y="2433377"/>
            <a:ext cx="648398" cy="0"/>
          </a:xfrm>
          <a:prstGeom prst="straightConnector1">
            <a:avLst/>
          </a:prstGeom>
          <a:ln>
            <a:solidFill>
              <a:srgbClr val="8585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5F493C11-2F84-9788-5B23-FDCF7B1E17B0}"/>
              </a:ext>
            </a:extLst>
          </p:cNvPr>
          <p:cNvCxnSpPr>
            <a:cxnSpLocks/>
          </p:cNvCxnSpPr>
          <p:nvPr/>
        </p:nvCxnSpPr>
        <p:spPr>
          <a:xfrm>
            <a:off x="4812655" y="2427116"/>
            <a:ext cx="648398" cy="0"/>
          </a:xfrm>
          <a:prstGeom prst="straightConnector1">
            <a:avLst/>
          </a:prstGeom>
          <a:ln>
            <a:solidFill>
              <a:srgbClr val="8585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5DFEC18E-A76D-410A-AA80-9DD7A9E69C83}"/>
              </a:ext>
            </a:extLst>
          </p:cNvPr>
          <p:cNvCxnSpPr>
            <a:cxnSpLocks/>
          </p:cNvCxnSpPr>
          <p:nvPr/>
        </p:nvCxnSpPr>
        <p:spPr>
          <a:xfrm>
            <a:off x="6702997" y="2427116"/>
            <a:ext cx="648398" cy="0"/>
          </a:xfrm>
          <a:prstGeom prst="straightConnector1">
            <a:avLst/>
          </a:prstGeom>
          <a:ln>
            <a:solidFill>
              <a:srgbClr val="8585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BFF09E11-69B0-9DA0-B10F-D155B036F94A}"/>
              </a:ext>
            </a:extLst>
          </p:cNvPr>
          <p:cNvCxnSpPr>
            <a:cxnSpLocks/>
          </p:cNvCxnSpPr>
          <p:nvPr/>
        </p:nvCxnSpPr>
        <p:spPr>
          <a:xfrm>
            <a:off x="5995147" y="2790034"/>
            <a:ext cx="0" cy="75999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90895093-4911-7422-6A64-5D663F9531BE}"/>
              </a:ext>
            </a:extLst>
          </p:cNvPr>
          <p:cNvCxnSpPr>
            <a:cxnSpLocks/>
          </p:cNvCxnSpPr>
          <p:nvPr/>
        </p:nvCxnSpPr>
        <p:spPr>
          <a:xfrm>
            <a:off x="4159624" y="2745213"/>
            <a:ext cx="0" cy="33516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3BB575C8-F6B0-F8AE-7644-3AA33E3D6D96}"/>
              </a:ext>
            </a:extLst>
          </p:cNvPr>
          <p:cNvCxnSpPr>
            <a:cxnSpLocks/>
          </p:cNvCxnSpPr>
          <p:nvPr/>
        </p:nvCxnSpPr>
        <p:spPr>
          <a:xfrm>
            <a:off x="7956177" y="2772605"/>
            <a:ext cx="0" cy="33516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A0ADE2B8-FB16-329B-7B6C-66B0F1EC9962}"/>
              </a:ext>
            </a:extLst>
          </p:cNvPr>
          <p:cNvCxnSpPr>
            <a:cxnSpLocks/>
          </p:cNvCxnSpPr>
          <p:nvPr/>
        </p:nvCxnSpPr>
        <p:spPr>
          <a:xfrm>
            <a:off x="889747" y="2738489"/>
            <a:ext cx="0" cy="33516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A208558-7BB8-CFF7-6ED8-8083DBEDCB00}"/>
              </a:ext>
            </a:extLst>
          </p:cNvPr>
          <p:cNvCxnSpPr>
            <a:cxnSpLocks/>
          </p:cNvCxnSpPr>
          <p:nvPr/>
        </p:nvCxnSpPr>
        <p:spPr>
          <a:xfrm>
            <a:off x="2436159" y="2752433"/>
            <a:ext cx="0" cy="75999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05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6535A-9B3E-0137-14DE-833AF1E35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34CA344-5620-827F-C071-5B018D7CCF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BAE7C-CE1A-4DD3-A897-AF1D455BE96E}" type="slidenum">
              <a:rPr lang="fr-FR" smtClean="0"/>
              <a:t>9</a:t>
            </a:fld>
            <a:r>
              <a:rPr lang="fr-FR" dirty="0"/>
              <a:t>/15</a:t>
            </a:r>
          </a:p>
        </p:txBody>
      </p:sp>
      <p:sp>
        <p:nvSpPr>
          <p:cNvPr id="6" name="Google Shape;557;p34">
            <a:extLst>
              <a:ext uri="{FF2B5EF4-FFF2-40B4-BE49-F238E27FC236}">
                <a16:creationId xmlns:a16="http://schemas.microsoft.com/office/drawing/2014/main" id="{58646BDC-9403-8EEA-1B89-AD220D9DFA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86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04. Méthodologie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15EB968D-A6E3-546F-78DA-88F7F81DFF30}"/>
              </a:ext>
            </a:extLst>
          </p:cNvPr>
          <p:cNvSpPr/>
          <p:nvPr/>
        </p:nvSpPr>
        <p:spPr>
          <a:xfrm>
            <a:off x="1295788" y="1096986"/>
            <a:ext cx="145472" cy="145472"/>
          </a:xfrm>
          <a:prstGeom prst="ellipse">
            <a:avLst/>
          </a:prstGeom>
          <a:solidFill>
            <a:srgbClr val="858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2" name="Google Shape;875;p44">
            <a:extLst>
              <a:ext uri="{FF2B5EF4-FFF2-40B4-BE49-F238E27FC236}">
                <a16:creationId xmlns:a16="http://schemas.microsoft.com/office/drawing/2014/main" id="{049D55BA-2B31-F2EC-4EC9-244A4EE0C13E}"/>
              </a:ext>
            </a:extLst>
          </p:cNvPr>
          <p:cNvGrpSpPr/>
          <p:nvPr/>
        </p:nvGrpSpPr>
        <p:grpSpPr>
          <a:xfrm>
            <a:off x="6903626" y="4587031"/>
            <a:ext cx="767917" cy="865566"/>
            <a:chOff x="2594603" y="2081903"/>
            <a:chExt cx="871327" cy="982126"/>
          </a:xfrm>
        </p:grpSpPr>
        <p:sp>
          <p:nvSpPr>
            <p:cNvPr id="13" name="Google Shape;876;p44">
              <a:extLst>
                <a:ext uri="{FF2B5EF4-FFF2-40B4-BE49-F238E27FC236}">
                  <a16:creationId xmlns:a16="http://schemas.microsoft.com/office/drawing/2014/main" id="{02290406-DFE3-9E16-4CED-3801750A1E2F}"/>
                </a:ext>
              </a:extLst>
            </p:cNvPr>
            <p:cNvSpPr/>
            <p:nvPr/>
          </p:nvSpPr>
          <p:spPr>
            <a:xfrm>
              <a:off x="3157347" y="2358046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77;p44">
              <a:extLst>
                <a:ext uri="{FF2B5EF4-FFF2-40B4-BE49-F238E27FC236}">
                  <a16:creationId xmlns:a16="http://schemas.microsoft.com/office/drawing/2014/main" id="{05B43016-539B-EB9F-8F12-59DC52316417}"/>
                </a:ext>
              </a:extLst>
            </p:cNvPr>
            <p:cNvSpPr/>
            <p:nvPr/>
          </p:nvSpPr>
          <p:spPr>
            <a:xfrm>
              <a:off x="3076913" y="2815020"/>
              <a:ext cx="186375" cy="3654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78;p44">
              <a:extLst>
                <a:ext uri="{FF2B5EF4-FFF2-40B4-BE49-F238E27FC236}">
                  <a16:creationId xmlns:a16="http://schemas.microsoft.com/office/drawing/2014/main" id="{88FBA0D8-5257-E287-24B5-269E7E979FE1}"/>
                </a:ext>
              </a:extLst>
            </p:cNvPr>
            <p:cNvSpPr/>
            <p:nvPr/>
          </p:nvSpPr>
          <p:spPr>
            <a:xfrm>
              <a:off x="3157347" y="2430693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79;p44">
              <a:extLst>
                <a:ext uri="{FF2B5EF4-FFF2-40B4-BE49-F238E27FC236}">
                  <a16:creationId xmlns:a16="http://schemas.microsoft.com/office/drawing/2014/main" id="{0E097E00-73A9-A048-D250-D46ABD67DC36}"/>
                </a:ext>
              </a:extLst>
            </p:cNvPr>
            <p:cNvSpPr/>
            <p:nvPr/>
          </p:nvSpPr>
          <p:spPr>
            <a:xfrm>
              <a:off x="3157347" y="2455005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80;p44">
              <a:extLst>
                <a:ext uri="{FF2B5EF4-FFF2-40B4-BE49-F238E27FC236}">
                  <a16:creationId xmlns:a16="http://schemas.microsoft.com/office/drawing/2014/main" id="{3F8202A2-48C4-D912-7EF0-D138794C86E4}"/>
                </a:ext>
              </a:extLst>
            </p:cNvPr>
            <p:cNvSpPr/>
            <p:nvPr/>
          </p:nvSpPr>
          <p:spPr>
            <a:xfrm>
              <a:off x="3157347" y="2479318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81;p44">
              <a:extLst>
                <a:ext uri="{FF2B5EF4-FFF2-40B4-BE49-F238E27FC236}">
                  <a16:creationId xmlns:a16="http://schemas.microsoft.com/office/drawing/2014/main" id="{A8624EC4-65F1-F066-CBC3-FC129F212D7A}"/>
                </a:ext>
              </a:extLst>
            </p:cNvPr>
            <p:cNvSpPr/>
            <p:nvPr/>
          </p:nvSpPr>
          <p:spPr>
            <a:xfrm>
              <a:off x="3143746" y="2888800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82;p44">
              <a:extLst>
                <a:ext uri="{FF2B5EF4-FFF2-40B4-BE49-F238E27FC236}">
                  <a16:creationId xmlns:a16="http://schemas.microsoft.com/office/drawing/2014/main" id="{E2871EE6-C442-E62C-B7C4-77D439901170}"/>
                </a:ext>
              </a:extLst>
            </p:cNvPr>
            <p:cNvSpPr/>
            <p:nvPr/>
          </p:nvSpPr>
          <p:spPr>
            <a:xfrm>
              <a:off x="3143746" y="2913076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83;p44">
              <a:extLst>
                <a:ext uri="{FF2B5EF4-FFF2-40B4-BE49-F238E27FC236}">
                  <a16:creationId xmlns:a16="http://schemas.microsoft.com/office/drawing/2014/main" id="{CA7AA531-093A-6DB2-0EED-DABA4755CC3A}"/>
                </a:ext>
              </a:extLst>
            </p:cNvPr>
            <p:cNvSpPr/>
            <p:nvPr/>
          </p:nvSpPr>
          <p:spPr>
            <a:xfrm>
              <a:off x="3143746" y="2937389"/>
              <a:ext cx="119375" cy="366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84;p44">
              <a:extLst>
                <a:ext uri="{FF2B5EF4-FFF2-40B4-BE49-F238E27FC236}">
                  <a16:creationId xmlns:a16="http://schemas.microsoft.com/office/drawing/2014/main" id="{D47D001F-A0D5-84F5-E1A3-FC458BE0C406}"/>
                </a:ext>
              </a:extLst>
            </p:cNvPr>
            <p:cNvSpPr/>
            <p:nvPr/>
          </p:nvSpPr>
          <p:spPr>
            <a:xfrm>
              <a:off x="2594639" y="2081903"/>
              <a:ext cx="871290" cy="982126"/>
            </a:xfrm>
            <a:custGeom>
              <a:avLst/>
              <a:gdLst/>
              <a:ahLst/>
              <a:cxnLst/>
              <a:rect l="l" t="t" r="r" b="b"/>
              <a:pathLst>
                <a:path w="1805783" h="2035494" extrusionOk="0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85;p44">
              <a:extLst>
                <a:ext uri="{FF2B5EF4-FFF2-40B4-BE49-F238E27FC236}">
                  <a16:creationId xmlns:a16="http://schemas.microsoft.com/office/drawing/2014/main" id="{EF6753C6-013B-FD84-FBB9-3B429A45D499}"/>
                </a:ext>
              </a:extLst>
            </p:cNvPr>
            <p:cNvSpPr/>
            <p:nvPr/>
          </p:nvSpPr>
          <p:spPr>
            <a:xfrm>
              <a:off x="2594603" y="2323895"/>
              <a:ext cx="871290" cy="645078"/>
            </a:xfrm>
            <a:custGeom>
              <a:avLst/>
              <a:gdLst/>
              <a:ahLst/>
              <a:cxnLst/>
              <a:rect l="l" t="t" r="r" b="b"/>
              <a:pathLst>
                <a:path w="1805783" h="1336949" extrusionOk="0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86;p44">
              <a:extLst>
                <a:ext uri="{FF2B5EF4-FFF2-40B4-BE49-F238E27FC236}">
                  <a16:creationId xmlns:a16="http://schemas.microsoft.com/office/drawing/2014/main" id="{C73453A3-1B73-69E3-A885-0125E16243D4}"/>
                </a:ext>
              </a:extLst>
            </p:cNvPr>
            <p:cNvSpPr/>
            <p:nvPr/>
          </p:nvSpPr>
          <p:spPr>
            <a:xfrm>
              <a:off x="3054464" y="2358046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87;p44">
              <a:extLst>
                <a:ext uri="{FF2B5EF4-FFF2-40B4-BE49-F238E27FC236}">
                  <a16:creationId xmlns:a16="http://schemas.microsoft.com/office/drawing/2014/main" id="{06CA5BE1-4FA8-181C-D428-BCE1FAA8BD6D}"/>
                </a:ext>
              </a:extLst>
            </p:cNvPr>
            <p:cNvSpPr/>
            <p:nvPr/>
          </p:nvSpPr>
          <p:spPr>
            <a:xfrm>
              <a:off x="3306807" y="2724970"/>
              <a:ext cx="49260" cy="49260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88;p44">
              <a:extLst>
                <a:ext uri="{FF2B5EF4-FFF2-40B4-BE49-F238E27FC236}">
                  <a16:creationId xmlns:a16="http://schemas.microsoft.com/office/drawing/2014/main" id="{BEE3FC6E-9763-9742-EF84-8D5013444EA2}"/>
                </a:ext>
              </a:extLst>
            </p:cNvPr>
            <p:cNvSpPr/>
            <p:nvPr/>
          </p:nvSpPr>
          <p:spPr>
            <a:xfrm>
              <a:off x="2734813" y="2455008"/>
              <a:ext cx="342916" cy="205028"/>
            </a:xfrm>
            <a:custGeom>
              <a:avLst/>
              <a:gdLst/>
              <a:ahLst/>
              <a:cxnLst/>
              <a:rect l="l" t="t" r="r" b="b"/>
              <a:pathLst>
                <a:path w="710706" h="424928" extrusionOk="0">
                  <a:moveTo>
                    <a:pt x="672269" y="6831"/>
                  </a:moveTo>
                  <a:lnTo>
                    <a:pt x="596762" y="84161"/>
                  </a:lnTo>
                  <a:lnTo>
                    <a:pt x="54085" y="84161"/>
                  </a:lnTo>
                  <a:cubicBezTo>
                    <a:pt x="24232" y="84161"/>
                    <a:pt x="0" y="108393"/>
                    <a:pt x="0" y="138246"/>
                  </a:cubicBezTo>
                  <a:lnTo>
                    <a:pt x="0" y="370843"/>
                  </a:lnTo>
                  <a:cubicBezTo>
                    <a:pt x="0" y="400697"/>
                    <a:pt x="24232" y="424929"/>
                    <a:pt x="54085" y="424929"/>
                  </a:cubicBezTo>
                  <a:lnTo>
                    <a:pt x="656621" y="424929"/>
                  </a:lnTo>
                  <a:cubicBezTo>
                    <a:pt x="686474" y="424929"/>
                    <a:pt x="710706" y="400697"/>
                    <a:pt x="710706" y="370843"/>
                  </a:cubicBezTo>
                  <a:lnTo>
                    <a:pt x="710706" y="84161"/>
                  </a:lnTo>
                  <a:lnTo>
                    <a:pt x="710706" y="22555"/>
                  </a:lnTo>
                  <a:cubicBezTo>
                    <a:pt x="710782" y="2349"/>
                    <a:pt x="686322" y="-7602"/>
                    <a:pt x="672269" y="6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89;p44">
              <a:extLst>
                <a:ext uri="{FF2B5EF4-FFF2-40B4-BE49-F238E27FC236}">
                  <a16:creationId xmlns:a16="http://schemas.microsoft.com/office/drawing/2014/main" id="{A4698070-3EE8-6B91-9C2D-1CD6F98D05AC}"/>
                </a:ext>
              </a:extLst>
            </p:cNvPr>
            <p:cNvSpPr/>
            <p:nvPr/>
          </p:nvSpPr>
          <p:spPr>
            <a:xfrm>
              <a:off x="2594603" y="2143434"/>
              <a:ext cx="871327" cy="3665"/>
            </a:xfrm>
            <a:custGeom>
              <a:avLst/>
              <a:gdLst/>
              <a:ahLst/>
              <a:cxnLst/>
              <a:rect l="l" t="t" r="r" b="b"/>
              <a:pathLst>
                <a:path w="1805859" h="7596" extrusionOk="0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659;p38">
            <a:extLst>
              <a:ext uri="{FF2B5EF4-FFF2-40B4-BE49-F238E27FC236}">
                <a16:creationId xmlns:a16="http://schemas.microsoft.com/office/drawing/2014/main" id="{7F1748F2-58BF-9BAE-0A92-D38E45D060F0}"/>
              </a:ext>
            </a:extLst>
          </p:cNvPr>
          <p:cNvSpPr txBox="1">
            <a:spLocks/>
          </p:cNvSpPr>
          <p:nvPr/>
        </p:nvSpPr>
        <p:spPr>
          <a:xfrm>
            <a:off x="1554959" y="943099"/>
            <a:ext cx="6515392" cy="203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/>
            <a:r>
              <a:rPr lang="fr-FR" sz="1600" b="1" dirty="0"/>
              <a:t>Critères d’évaluation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Inter" panose="020B0604020202020204" charset="0"/>
                <a:ea typeface="Inter" panose="020B0604020202020204" charset="0"/>
              </a:rPr>
              <a:t>IoU</a:t>
            </a:r>
            <a:r>
              <a:rPr lang="fr-FR" dirty="0">
                <a:latin typeface="Inter" panose="020B0604020202020204" charset="0"/>
                <a:ea typeface="Inter" panose="020B0604020202020204" charset="0"/>
              </a:rPr>
              <a:t> (Intersection over Union:</a:t>
            </a:r>
            <a:br>
              <a:rPr lang="fr-FR" dirty="0">
                <a:latin typeface="Inter" panose="020B0604020202020204" charset="0"/>
                <a:ea typeface="Inter" panose="020B0604020202020204" charset="0"/>
              </a:rPr>
            </a:br>
            <a:r>
              <a:rPr lang="fr-FR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fr-FR" sz="1200" dirty="0">
                <a:latin typeface="Inter" panose="020B0604020202020204" charset="0"/>
                <a:ea typeface="Inter" panose="020B0604020202020204" charset="0"/>
              </a:rPr>
              <a:t>- </a:t>
            </a:r>
            <a:r>
              <a:rPr lang="fr-FR" sz="1200" dirty="0"/>
              <a:t>Précision des prédictions (intersection / union des zones prédite/réelle)</a:t>
            </a:r>
            <a:r>
              <a:rPr lang="fr-FR" sz="12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err="1"/>
              <a:t>Dice</a:t>
            </a:r>
            <a:r>
              <a:rPr lang="fr-FR" dirty="0"/>
              <a:t> Score:</a:t>
            </a:r>
            <a:br>
              <a:rPr lang="fr-FR" dirty="0"/>
            </a:br>
            <a:r>
              <a:rPr lang="fr-FR" dirty="0"/>
              <a:t> - </a:t>
            </a:r>
            <a:r>
              <a:rPr lang="fr-FR" sz="1200" dirty="0"/>
              <a:t>Équilibre précision/sensibilité, utile pour classes sous-représentées.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Total </a:t>
            </a:r>
            <a:r>
              <a:rPr lang="fr-FR" dirty="0" err="1"/>
              <a:t>Loss</a:t>
            </a:r>
            <a:r>
              <a:rPr lang="fr-FR" dirty="0"/>
              <a:t> :</a:t>
            </a:r>
          </a:p>
          <a:p>
            <a:pPr marL="0" lvl="0" indent="0"/>
            <a:r>
              <a:rPr lang="fr-FR" sz="1200" dirty="0"/>
              <a:t>        - Somme des erreurs (</a:t>
            </a:r>
            <a:r>
              <a:rPr lang="fr-FR" sz="1200" dirty="0" err="1"/>
              <a:t>Dice</a:t>
            </a:r>
            <a:r>
              <a:rPr lang="fr-FR" sz="1200" dirty="0"/>
              <a:t> </a:t>
            </a:r>
            <a:r>
              <a:rPr lang="fr-FR" sz="1200" dirty="0" err="1"/>
              <a:t>Loss</a:t>
            </a:r>
            <a:r>
              <a:rPr lang="fr-FR" sz="1200" dirty="0"/>
              <a:t> + </a:t>
            </a:r>
            <a:r>
              <a:rPr lang="fr-FR" sz="1200" dirty="0" err="1"/>
              <a:t>CrossEntropy</a:t>
            </a:r>
            <a:r>
              <a:rPr lang="fr-FR" sz="1200" dirty="0"/>
              <a:t>)</a:t>
            </a:r>
          </a:p>
          <a:p>
            <a:pPr marL="285750" lvl="0" indent="-285750">
              <a:buFontTx/>
              <a:buChar char="-"/>
            </a:pPr>
            <a:endParaRPr lang="fr-FR" dirty="0"/>
          </a:p>
          <a:p>
            <a:pPr marL="285750" lvl="0" indent="-285750">
              <a:buFontTx/>
              <a:buChar char="-"/>
            </a:pPr>
            <a:endParaRPr lang="fr-FR" dirty="0"/>
          </a:p>
        </p:txBody>
      </p:sp>
      <p:pic>
        <p:nvPicPr>
          <p:cNvPr id="4" name="Image 3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25A0D43E-A779-CC42-F2DA-EF1611FF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710" y="3169397"/>
            <a:ext cx="2863074" cy="1348031"/>
          </a:xfrm>
          <a:prstGeom prst="rect">
            <a:avLst/>
          </a:prstGeom>
        </p:spPr>
      </p:pic>
      <p:pic>
        <p:nvPicPr>
          <p:cNvPr id="8" name="Image 7" descr="Une image contenant texte, capture d’écran, diagramme, Rectangle&#10;&#10;Le contenu généré par l’IA peut être incorrect.">
            <a:extLst>
              <a:ext uri="{FF2B5EF4-FFF2-40B4-BE49-F238E27FC236}">
                <a16:creationId xmlns:a16="http://schemas.microsoft.com/office/drawing/2014/main" id="{59929DD6-E312-71A2-2283-2E51DCB0A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41" y="2939739"/>
            <a:ext cx="2366755" cy="18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7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ta Analysis and Statistics - 4th grade by Slidesgo">
  <a:themeElements>
    <a:clrScheme name="Simple Light">
      <a:dk1>
        <a:srgbClr val="17175A"/>
      </a:dk1>
      <a:lt1>
        <a:srgbClr val="FFFFFF"/>
      </a:lt1>
      <a:dk2>
        <a:srgbClr val="F6F2CC"/>
      </a:dk2>
      <a:lt2>
        <a:srgbClr val="FCBD0E"/>
      </a:lt2>
      <a:accent1>
        <a:srgbClr val="FA9D02"/>
      </a:accent1>
      <a:accent2>
        <a:srgbClr val="FC81FD"/>
      </a:accent2>
      <a:accent3>
        <a:srgbClr val="7CE1CF"/>
      </a:accent3>
      <a:accent4>
        <a:srgbClr val="6E6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11828</TotalTime>
  <Words>613</Words>
  <Application>Microsoft Office PowerPoint</Application>
  <PresentationFormat>Affichage à l'écran (16:9)</PresentationFormat>
  <Paragraphs>126</Paragraphs>
  <Slides>17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Calibri</vt:lpstr>
      <vt:lpstr>Bebas Neue</vt:lpstr>
      <vt:lpstr>Inter</vt:lpstr>
      <vt:lpstr>Passion One</vt:lpstr>
      <vt:lpstr>Arial</vt:lpstr>
      <vt:lpstr>Data Analysis and Statistics - 4th grade by Slidesgo</vt:lpstr>
      <vt:lpstr>AI Engineer Soutenance 9</vt:lpstr>
      <vt:lpstr>Sommaire</vt:lpstr>
      <vt:lpstr>01. Contexte et Objectifs</vt:lpstr>
      <vt:lpstr>02. Dataset retenu</vt:lpstr>
      <vt:lpstr>03. Choix du modèle et innovations technologiques </vt:lpstr>
      <vt:lpstr>03. Choix du modèle et innovations technologiques </vt:lpstr>
      <vt:lpstr>03. Choix du modèle et innovations technologiques </vt:lpstr>
      <vt:lpstr>04. Méthodologie </vt:lpstr>
      <vt:lpstr>04. Méthodologie </vt:lpstr>
      <vt:lpstr>05. Résultats </vt:lpstr>
      <vt:lpstr>05. Résultats </vt:lpstr>
      <vt:lpstr>05. Résultats </vt:lpstr>
      <vt:lpstr>06. Conclusion et Perspectives </vt:lpstr>
      <vt:lpstr>08. Conclusion et Perspectives </vt:lpstr>
      <vt:lpstr>Merci pour votre écoute</vt:lpstr>
      <vt:lpstr>Masked Autoencoders</vt:lpstr>
      <vt:lpstr>Global Response Normalization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Engineer Soutenance 1</dc:title>
  <dc:creator>Mr Samy</dc:creator>
  <cp:lastModifiedBy>BENJALLEB Samy</cp:lastModifiedBy>
  <cp:revision>101</cp:revision>
  <dcterms:modified xsi:type="dcterms:W3CDTF">2025-02-26T16:36:54Z</dcterms:modified>
</cp:coreProperties>
</file>